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4"/>
  </p:notesMasterIdLst>
  <p:sldIdLst>
    <p:sldId id="258" r:id="rId2"/>
    <p:sldId id="259" r:id="rId3"/>
    <p:sldId id="314" r:id="rId4"/>
    <p:sldId id="260" r:id="rId5"/>
    <p:sldId id="263" r:id="rId6"/>
    <p:sldId id="261" r:id="rId7"/>
    <p:sldId id="262" r:id="rId8"/>
    <p:sldId id="264" r:id="rId9"/>
    <p:sldId id="265" r:id="rId10"/>
    <p:sldId id="268" r:id="rId11"/>
    <p:sldId id="269" r:id="rId12"/>
    <p:sldId id="270" r:id="rId13"/>
    <p:sldId id="315" r:id="rId14"/>
    <p:sldId id="271" r:id="rId15"/>
    <p:sldId id="272" r:id="rId16"/>
    <p:sldId id="273" r:id="rId17"/>
    <p:sldId id="276" r:id="rId18"/>
    <p:sldId id="274" r:id="rId19"/>
    <p:sldId id="277" r:id="rId20"/>
    <p:sldId id="279" r:id="rId21"/>
    <p:sldId id="280" r:id="rId22"/>
    <p:sldId id="278" r:id="rId23"/>
    <p:sldId id="281" r:id="rId24"/>
    <p:sldId id="284" r:id="rId25"/>
    <p:sldId id="282" r:id="rId26"/>
    <p:sldId id="283" r:id="rId27"/>
    <p:sldId id="285" r:id="rId28"/>
    <p:sldId id="286" r:id="rId29"/>
    <p:sldId id="316" r:id="rId30"/>
    <p:sldId id="287" r:id="rId31"/>
    <p:sldId id="289" r:id="rId32"/>
    <p:sldId id="291" r:id="rId33"/>
    <p:sldId id="288" r:id="rId34"/>
    <p:sldId id="290" r:id="rId35"/>
    <p:sldId id="292" r:id="rId36"/>
    <p:sldId id="293" r:id="rId37"/>
    <p:sldId id="294" r:id="rId38"/>
    <p:sldId id="318" r:id="rId39"/>
    <p:sldId id="319" r:id="rId40"/>
    <p:sldId id="320" r:id="rId41"/>
    <p:sldId id="321" r:id="rId42"/>
    <p:sldId id="317" r:id="rId43"/>
    <p:sldId id="295" r:id="rId44"/>
    <p:sldId id="296" r:id="rId45"/>
    <p:sldId id="275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9"/>
    <p:restoredTop sz="96327"/>
  </p:normalViewPr>
  <p:slideViewPr>
    <p:cSldViewPr snapToGrid="0">
      <p:cViewPr varScale="1">
        <p:scale>
          <a:sx n="124" d="100"/>
          <a:sy n="124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20DA3-B209-AE40-9868-21D1A1A5D308}" type="datetimeFigureOut">
              <a:rPr lang="en-US" smtClean="0"/>
              <a:t>12/6/22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8B377-30A4-E94A-9370-DEFB6E84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4fbe76bd1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a4fbe76bd1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4fbe76bd1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4fbe76bd1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4fbe76bd1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4fbe76bd1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4fbe76bd1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4fbe76bd1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4fbe76bd1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4fbe76bd1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4fbe76bd1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4fbe76bd1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4fbe76bd1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4fbe76bd1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4fbe76bd1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4fbe76bd1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4fbe76bd1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4fbe76bd1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4fbe76bd1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4fbe76bd1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4fbe76bd1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4fbe76bd1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4fbe76bd1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4fbe76bd1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4fbe76bd1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4fbe76bd1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4fbe76bd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4fbe76bd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4fbe76bd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4fbe76bd1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4fbe76bd1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4fbe76bd1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4fbe76bd1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a4fbe76bd1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4fbe76bd1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4fbe76bd1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4fbe76bd1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4fbe76bd1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4fbe76bd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4fbe76bd1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D9BA-2028-DBE3-B804-F2210EAB7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E9736-F157-527F-30A0-EF7A1D114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52D26-3265-C004-F84B-2F7211DF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5736D-C789-78F1-1EF3-9812A2AE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8F960-F655-B20B-037D-EAA52C1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0BEF-8D2C-DCB3-4D63-C31154AD7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7D623-CD54-49C6-EE80-210DA7180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B063F-C607-06F1-06F2-C5BE8BBB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9315D-577C-41FC-6C3C-37ECFCDC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C4FAD-BADA-FC85-6E2C-96D64B3E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5A655-7A8A-BF60-2B91-63A0A97C9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C13C8-33FA-CE26-C99E-854F8E7D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B802-D702-69F9-8B19-27DC9EC6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998-C81A-FBEA-9548-8BF1B847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0EAE4-F802-152F-8D20-C7BE539E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51E6-DA83-E857-E84A-B47F5760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BE055-549B-1B4F-E373-F3A5FD527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8935-85AF-FEF1-2F00-D614DDC4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2601E-CA33-485B-8EFD-949B7D7B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E0E6A-CA74-E160-DADD-37059BB4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6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742-9DD7-5BA4-A4EA-DCDCA194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0E72A-6BCB-097A-183F-4546918A4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A91CC-E242-9A4B-C6AC-0A3297B3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B9363-8076-F3FF-9DFA-76B2ED96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FCC4-EFBE-F8AF-52CA-AC9A498E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8466-CA41-0730-EF8E-27D8F850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A2BD9-04F7-9C9E-0259-5BB3535A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34A4B-ACB4-EDB7-7344-BC5572F58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3AEF0-7B23-8D34-D17C-480FE250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2EA81-3378-0D82-AC2E-732E1D46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0646A-16AF-A69D-4466-8955B80D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5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969A-5ADF-7FFE-4A69-AB153DFF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508A-3C37-95F9-1C74-2BE7EF5EA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74FBC-8BBA-DAE0-0317-CA276A557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6CD54-F37A-2AEA-23DD-07B3E1BEA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5BBDA-CE6B-EE7B-AFFA-8AFA5D16B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6910F-E347-953D-CADB-05AE8D7D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64B5A7-FD6D-0D91-D912-D8EF65C4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A78CA-3575-2031-8E1D-1B97DA47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82C-7243-995F-A742-3C0E53C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681CE-EFE1-EAB7-C23D-4427A336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F0443-4D3B-B608-CD65-346A36A2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13BB0-17FA-6A33-4400-BE34A5CD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7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3C19A-A9FE-CB3D-3D7D-5A6966BAE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B2B3C-0FE7-AD42-567C-3CC54185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713FA-E8F3-5AFC-25AA-4BBA1FAA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2C62-3AC5-8A94-7882-12D7D9CF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3FF73-6349-E537-C624-A1F7235C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89F24-CF49-8C56-0835-B3F87A212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D5699-EF74-EA77-5AC4-3EF29EB1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23CB8-3F28-5E06-3DD6-3708F52E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49811-E241-9763-F4F9-2CE85C3C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247C-16D6-C8CA-C86E-47AA8D4F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DB5CA-EA5A-AC2A-DC05-AA13AADC4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9E2A5-EEE1-EEE9-015B-886CEBC4D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D8CB-24B7-076F-6A0F-6F8A6F8A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E1E3-85AA-15E1-9FBB-61F1B1E1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BD909-11FE-D51C-53C3-13357CA9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7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116EA-CACB-D873-B06E-16AFF8EE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EDDBF-0F5F-D1D2-62BB-99FDB555C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5CB93-A455-2EAC-DC67-542F930AC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RL2022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8093E-9D36-BDBA-1C9A-A0A848DC8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RL2022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996D-9B01-DF0F-965D-5E268E016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6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703"/>
            <a:ext cx="12192000" cy="2015218"/>
          </a:xfrm>
        </p:spPr>
        <p:txBody>
          <a:bodyPr/>
          <a:lstStyle/>
          <a:p>
            <a:pPr algn="ctr"/>
            <a:r>
              <a:rPr lang="en-US" dirty="0"/>
              <a:t>Deep Reinforcement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0" y="5434017"/>
            <a:ext cx="12192000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Hongning Wang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CS@UVA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126303-6890-FAEB-FBC7-3D3F29CF653C}"/>
              </a:ext>
            </a:extLst>
          </p:cNvPr>
          <p:cNvGrpSpPr/>
          <p:nvPr/>
        </p:nvGrpSpPr>
        <p:grpSpPr>
          <a:xfrm>
            <a:off x="2592737" y="-8300"/>
            <a:ext cx="6524118" cy="4245419"/>
            <a:chOff x="2592737" y="-8300"/>
            <a:chExt cx="6524118" cy="4245419"/>
          </a:xfrm>
        </p:grpSpPr>
        <p:pic>
          <p:nvPicPr>
            <p:cNvPr id="4" name="Picture 2" descr="What is Earth? | AMNH">
              <a:extLst>
                <a:ext uri="{FF2B5EF4-FFF2-40B4-BE49-F238E27FC236}">
                  <a16:creationId xmlns:a16="http://schemas.microsoft.com/office/drawing/2014/main" id="{E7E775DD-41B9-0693-53F0-6927638C6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088" y="2759781"/>
              <a:ext cx="1477338" cy="147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pplied Deep Learning - Part 1: Artificial Neural Networks | by Arden  Dertat | Towards Data Science">
              <a:extLst>
                <a:ext uri="{FF2B5EF4-FFF2-40B4-BE49-F238E27FC236}">
                  <a16:creationId xmlns:a16="http://schemas.microsoft.com/office/drawing/2014/main" id="{5130F068-0BE7-73DC-23CE-8FA1F6AAC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40"/>
            <a:stretch/>
          </p:blipFill>
          <p:spPr bwMode="auto">
            <a:xfrm>
              <a:off x="4413410" y="295778"/>
              <a:ext cx="3365179" cy="201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48C0F9-064D-9F67-21A3-26D5CF7694B2}"/>
                </a:ext>
              </a:extLst>
            </p:cNvPr>
            <p:cNvGrpSpPr/>
            <p:nvPr/>
          </p:nvGrpSpPr>
          <p:grpSpPr>
            <a:xfrm>
              <a:off x="6964472" y="1206808"/>
              <a:ext cx="2077839" cy="2430049"/>
              <a:chOff x="6964472" y="1137358"/>
              <a:chExt cx="2077839" cy="243004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19535A2-B07B-8FD8-E2BB-65A42C210984}"/>
                  </a:ext>
                </a:extLst>
              </p:cNvPr>
              <p:cNvCxnSpPr/>
              <p:nvPr/>
            </p:nvCxnSpPr>
            <p:spPr>
              <a:xfrm>
                <a:off x="7778589" y="1139165"/>
                <a:ext cx="1263722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525C74A-1989-EAD1-C6D0-BE8ADF66F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4472" y="3561594"/>
                <a:ext cx="2071511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7450C3D-915C-77BE-28C6-1CD554D7B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63" y="1137358"/>
                <a:ext cx="0" cy="243004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748BD84-A247-75C4-02CD-1C1ECCBA290A}"/>
                </a:ext>
              </a:extLst>
            </p:cNvPr>
            <p:cNvGrpSpPr/>
            <p:nvPr/>
          </p:nvGrpSpPr>
          <p:grpSpPr>
            <a:xfrm rot="10800000">
              <a:off x="3067288" y="1231123"/>
              <a:ext cx="1851611" cy="2141759"/>
              <a:chOff x="5755311" y="1137358"/>
              <a:chExt cx="3286998" cy="243004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9912E76-19FC-3EF0-C36C-737989860BA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755311" y="1139165"/>
                <a:ext cx="3286998" cy="400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BE75FA7-7CF8-3BEF-BA5F-66973576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4472" y="3561594"/>
                <a:ext cx="2071511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B719E2B-9B88-78E6-3941-D7B87FBA2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63" y="1137358"/>
                <a:ext cx="0" cy="243004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1F5849-DC43-E7E8-DA8A-B2A0AFB1AB4A}"/>
                </a:ext>
              </a:extLst>
            </p:cNvPr>
            <p:cNvGrpSpPr/>
            <p:nvPr/>
          </p:nvGrpSpPr>
          <p:grpSpPr>
            <a:xfrm rot="10800000">
              <a:off x="2592737" y="777554"/>
              <a:ext cx="2326165" cy="3051168"/>
              <a:chOff x="5755311" y="1137358"/>
              <a:chExt cx="3286998" cy="243004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A1861C-B280-3ED5-D280-69FD41AFD29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755311" y="1139165"/>
                <a:ext cx="3286998" cy="400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08DDD0D-AECB-55E5-E0A9-E471FB14E3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717795" y="3561594"/>
                <a:ext cx="2318187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C477E17-3724-46C0-C97B-C5E2E2F5A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63" y="1137358"/>
                <a:ext cx="0" cy="243004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3B6948-6C2D-F908-110D-917BCA51F20D}"/>
                </a:ext>
              </a:extLst>
            </p:cNvPr>
            <p:cNvSpPr txBox="1"/>
            <p:nvPr/>
          </p:nvSpPr>
          <p:spPr>
            <a:xfrm>
              <a:off x="5731399" y="-8300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Agent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F6EB02-70F9-55E3-3E60-75F7BE00C944}"/>
                </a:ext>
              </a:extLst>
            </p:cNvPr>
            <p:cNvSpPr txBox="1"/>
            <p:nvPr/>
          </p:nvSpPr>
          <p:spPr>
            <a:xfrm>
              <a:off x="5379540" y="2410257"/>
              <a:ext cx="1698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Environment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0ABCB3-C5D1-BE17-16D5-290EF1EABBB7}"/>
                </a:ext>
              </a:extLst>
            </p:cNvPr>
            <p:cNvSpPr txBox="1"/>
            <p:nvPr/>
          </p:nvSpPr>
          <p:spPr>
            <a:xfrm>
              <a:off x="8017260" y="819032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Actions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D4E2B1-8838-7F4C-E66D-E47EE8A10EEF}"/>
                </a:ext>
              </a:extLst>
            </p:cNvPr>
            <p:cNvSpPr txBox="1"/>
            <p:nvPr/>
          </p:nvSpPr>
          <p:spPr>
            <a:xfrm>
              <a:off x="3412330" y="2983526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EB9C65-09FF-BA97-52D3-25E31B73809D}"/>
                </a:ext>
              </a:extLst>
            </p:cNvPr>
            <p:cNvSpPr txBox="1"/>
            <p:nvPr/>
          </p:nvSpPr>
          <p:spPr>
            <a:xfrm>
              <a:off x="3517835" y="3437190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20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55B52-2921-B30F-93CD-A961F7F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DQN learns</a:t>
            </a:r>
          </a:p>
          <a:p>
            <a:pPr lvl="1"/>
            <a:r>
              <a:rPr lang="en-US" dirty="0"/>
              <a:t>Similar states share similar representation and therefore optimal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5FB2-589E-81AC-9C0E-D121E78CF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582"/>
          <a:stretch/>
        </p:blipFill>
        <p:spPr>
          <a:xfrm>
            <a:off x="2261360" y="2815402"/>
            <a:ext cx="7403848" cy="3496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7080E-D81A-C974-699D-28C135177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" t="47568" r="-124" b="14"/>
          <a:stretch/>
        </p:blipFill>
        <p:spPr>
          <a:xfrm>
            <a:off x="2695823" y="2859852"/>
            <a:ext cx="7403848" cy="34964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D3046-0F41-E51B-B06E-F90B830F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10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48FBC1E-645E-BF49-EAF3-509CE45C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6361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55B52-2921-B30F-93CD-A961F7F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DQN learns</a:t>
            </a:r>
          </a:p>
          <a:p>
            <a:pPr lvl="1"/>
            <a:r>
              <a:rPr lang="en-US" dirty="0"/>
              <a:t>What is a good state: where to move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2D003-E634-764B-A816-9FEAA792F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36" y="2765380"/>
            <a:ext cx="6726368" cy="38980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175788-4B58-22A3-4518-474CA945B61D}"/>
              </a:ext>
            </a:extLst>
          </p:cNvPr>
          <p:cNvGrpSpPr/>
          <p:nvPr/>
        </p:nvGrpSpPr>
        <p:grpSpPr>
          <a:xfrm>
            <a:off x="7680960" y="2445777"/>
            <a:ext cx="3666744" cy="1979919"/>
            <a:chOff x="7680960" y="2445777"/>
            <a:chExt cx="3666744" cy="19799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A5496C-0A48-46AC-90F6-D66DB844A355}"/>
                </a:ext>
              </a:extLst>
            </p:cNvPr>
            <p:cNvSpPr/>
            <p:nvPr/>
          </p:nvSpPr>
          <p:spPr>
            <a:xfrm>
              <a:off x="7680960" y="2871216"/>
              <a:ext cx="749808" cy="15544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1AAF86-0A5A-4F9A-C3D1-A57212BA0EF3}"/>
                </a:ext>
              </a:extLst>
            </p:cNvPr>
            <p:cNvSpPr txBox="1"/>
            <p:nvPr/>
          </p:nvSpPr>
          <p:spPr>
            <a:xfrm>
              <a:off x="8055864" y="2445777"/>
              <a:ext cx="3291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Consistent with human strategy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43D8-83A1-88AB-84E3-0B3E3AE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11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81DB549-3E71-62B2-D2D2-E9180FC1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67664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55B52-2921-B30F-93CD-A961F7F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DQN learns</a:t>
            </a:r>
          </a:p>
          <a:p>
            <a:pPr lvl="1"/>
            <a:r>
              <a:rPr lang="en-US" dirty="0"/>
              <a:t>What is a good action: predict where the ball goes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2918F-0AAA-4E94-16B7-95318A94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16" y="2869493"/>
            <a:ext cx="8250936" cy="35136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07023A-B6DF-053C-F551-196121F7CB34}"/>
              </a:ext>
            </a:extLst>
          </p:cNvPr>
          <p:cNvGrpSpPr/>
          <p:nvPr/>
        </p:nvGrpSpPr>
        <p:grpSpPr>
          <a:xfrm>
            <a:off x="4352544" y="5138928"/>
            <a:ext cx="3218688" cy="1538613"/>
            <a:chOff x="4352544" y="5138928"/>
            <a:chExt cx="3218688" cy="15386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F00DB9-B886-7BC3-5B70-5DE91425B907}"/>
                </a:ext>
              </a:extLst>
            </p:cNvPr>
            <p:cNvSpPr txBox="1"/>
            <p:nvPr/>
          </p:nvSpPr>
          <p:spPr>
            <a:xfrm>
              <a:off x="5129784" y="6308209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Catch the ball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31E28-7A84-E0D1-45CA-F285D5E066D2}"/>
                </a:ext>
              </a:extLst>
            </p:cNvPr>
            <p:cNvSpPr/>
            <p:nvPr/>
          </p:nvSpPr>
          <p:spPr>
            <a:xfrm>
              <a:off x="4352544" y="5138928"/>
              <a:ext cx="3035808" cy="8686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DBA80A-9A0B-DC5C-842F-C07D7F173F14}"/>
              </a:ext>
            </a:extLst>
          </p:cNvPr>
          <p:cNvGrpSpPr/>
          <p:nvPr/>
        </p:nvGrpSpPr>
        <p:grpSpPr>
          <a:xfrm>
            <a:off x="7476744" y="5181160"/>
            <a:ext cx="2682240" cy="1368397"/>
            <a:chOff x="7476744" y="5181160"/>
            <a:chExt cx="2682240" cy="13683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85F4C6-6BBB-7B93-A9F5-AA76935146AF}"/>
                </a:ext>
              </a:extLst>
            </p:cNvPr>
            <p:cNvSpPr/>
            <p:nvPr/>
          </p:nvSpPr>
          <p:spPr>
            <a:xfrm>
              <a:off x="7476744" y="5181160"/>
              <a:ext cx="1987296" cy="8686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C0928A-6993-86AF-8B5A-B422FE93A478}"/>
                </a:ext>
              </a:extLst>
            </p:cNvPr>
            <p:cNvSpPr txBox="1"/>
            <p:nvPr/>
          </p:nvSpPr>
          <p:spPr>
            <a:xfrm>
              <a:off x="7717536" y="6180225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Wait for the ball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8746B-2D8F-41DD-E773-DE031A9F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12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25506F-8A0E-6481-E560-A775E761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3730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88D70-0DF2-B7E0-0F42-2001D6D26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99637"/>
            <a:ext cx="7772400" cy="50587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4D96-835F-37C2-3CDA-391AF00E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6152A-5871-9D83-115E-8876DB33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19288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1E4-4A5B-D401-16FB-680DBACB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for Go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9FF65-DF6E-1B68-6D17-A76CB014C9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Is it the same as playing Atari games?</a:t>
                </a:r>
              </a:p>
              <a:p>
                <a:pPr lvl="1"/>
                <a:r>
                  <a:rPr lang="en-US" dirty="0"/>
                  <a:t>Yes: the environment is well-defined by the game rules</a:t>
                </a:r>
              </a:p>
              <a:p>
                <a:pPr lvl="1"/>
                <a:r>
                  <a:rPr lang="en-US" dirty="0"/>
                  <a:t>NO</a:t>
                </a:r>
              </a:p>
              <a:p>
                <a:pPr lvl="2"/>
                <a:r>
                  <a:rPr lang="en-US" dirty="0"/>
                  <a:t>The state space now becomes super huge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172</m:t>
                        </m:r>
                      </m:sup>
                    </m:sSup>
                  </m:oMath>
                </a14:m>
                <a:r>
                  <a:rPr lang="en-US" dirty="0"/>
                  <a:t> legal states</a:t>
                </a:r>
              </a:p>
              <a:p>
                <a:pPr lvl="2"/>
                <a:r>
                  <a:rPr lang="en-US" dirty="0"/>
                  <a:t>Delayed reward – no immediate reward until the game finishes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9FF65-DF6E-1B68-6D17-A76CB014C9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FE2B0-F190-1FBC-3B07-31334A98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9E419-9955-023D-6F52-65E444E2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3202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1E4-4A5B-D401-16FB-680DBACB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use the same receipt for Go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0287909-3FCE-2129-0E76-667476608E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DQN for action taking</a:t>
                </a:r>
              </a:p>
              <a:p>
                <a:pPr lvl="1"/>
                <a:r>
                  <a:rPr lang="en-US" dirty="0"/>
                  <a:t>State encoding: CNN over 19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19 board</a:t>
                </a:r>
              </a:p>
              <a:p>
                <a:pPr lvl="1"/>
                <a:r>
                  <a:rPr lang="en-US" dirty="0"/>
                  <a:t>Features: stone color, liberties (adjacent empty points of stone’s chain), captures, legality, turns since stone was played, and the current color to play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0287909-3FCE-2129-0E76-667476608E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3F86035-506C-948F-DD6A-BCAA41B0CEE2}"/>
              </a:ext>
            </a:extLst>
          </p:cNvPr>
          <p:cNvGrpSpPr/>
          <p:nvPr/>
        </p:nvGrpSpPr>
        <p:grpSpPr>
          <a:xfrm>
            <a:off x="3075559" y="3692621"/>
            <a:ext cx="5766562" cy="2310606"/>
            <a:chOff x="2700782" y="4001294"/>
            <a:chExt cx="5930900" cy="2451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282BC3-F023-192A-A35A-EF8C8292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440682" y="2261394"/>
              <a:ext cx="2451100" cy="59309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BF215-25B3-7BD9-7FEB-3E3497FDC383}"/>
                </a:ext>
              </a:extLst>
            </p:cNvPr>
            <p:cNvSpPr/>
            <p:nvPr/>
          </p:nvSpPr>
          <p:spPr>
            <a:xfrm>
              <a:off x="4828032" y="4114800"/>
              <a:ext cx="502920" cy="567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E4B07B-0DBF-0A54-C372-4D5D872D3301}"/>
                </a:ext>
              </a:extLst>
            </p:cNvPr>
            <p:cNvSpPr/>
            <p:nvPr/>
          </p:nvSpPr>
          <p:spPr>
            <a:xfrm>
              <a:off x="5871972" y="4123944"/>
              <a:ext cx="502920" cy="649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89B5-6FD5-7C0F-6BBA-9B9D44D1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15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E6A2B13-93A1-A4A5-945E-D23C0FA3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426980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90D-095A-13CC-F608-2A5A5513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policy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B085-2FF3-6D4C-33EA-1E5F2104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human expert’s move</a:t>
            </a:r>
          </a:p>
          <a:p>
            <a:pPr lvl="1"/>
            <a:r>
              <a:rPr lang="en-US" dirty="0"/>
              <a:t>Similar to the idea of imitation learning – immediate feedback</a:t>
            </a:r>
          </a:p>
          <a:p>
            <a:pPr lvl="1"/>
            <a:r>
              <a:rPr lang="en-US" dirty="0"/>
              <a:t>Trained on randomly sampled state-action pairs by maximum likelihood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E161D-9313-5EA2-7F2F-1CDD660FF1CF}"/>
              </a:ext>
            </a:extLst>
          </p:cNvPr>
          <p:cNvGrpSpPr/>
          <p:nvPr/>
        </p:nvGrpSpPr>
        <p:grpSpPr>
          <a:xfrm>
            <a:off x="3201725" y="3181850"/>
            <a:ext cx="2824692" cy="3311025"/>
            <a:chOff x="4196593" y="3057335"/>
            <a:chExt cx="2661407" cy="3119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FCB3AA-E63B-D91B-F69B-E9C0D1FD2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6593" y="3057335"/>
              <a:ext cx="2566783" cy="31196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C5E69E-93FF-7F30-A611-9546B6AA6791}"/>
                </a:ext>
              </a:extLst>
            </p:cNvPr>
            <p:cNvSpPr/>
            <p:nvPr/>
          </p:nvSpPr>
          <p:spPr>
            <a:xfrm>
              <a:off x="6274391" y="4001294"/>
              <a:ext cx="583609" cy="535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AC2F576-750F-FD51-66F0-32465091FECE}"/>
              </a:ext>
            </a:extLst>
          </p:cNvPr>
          <p:cNvSpPr txBox="1"/>
          <p:nvPr/>
        </p:nvSpPr>
        <p:spPr>
          <a:xfrm>
            <a:off x="5492335" y="5250751"/>
            <a:ext cx="310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 a classification task to warm-start policy network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14FDFE-F48B-69FB-DB0F-62C2F5C9FD67}"/>
              </a:ext>
            </a:extLst>
          </p:cNvPr>
          <p:cNvGrpSpPr/>
          <p:nvPr/>
        </p:nvGrpSpPr>
        <p:grpSpPr>
          <a:xfrm>
            <a:off x="8039886" y="3670226"/>
            <a:ext cx="3249016" cy="1044734"/>
            <a:chOff x="9123128" y="3418225"/>
            <a:chExt cx="3249016" cy="10447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1565A-B803-0A8C-6081-50537D9D2108}"/>
                </a:ext>
              </a:extLst>
            </p:cNvPr>
            <p:cNvSpPr txBox="1"/>
            <p:nvPr/>
          </p:nvSpPr>
          <p:spPr>
            <a:xfrm>
              <a:off x="9473183" y="3539629"/>
              <a:ext cx="28989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Similar to experience replay? Kind of, but this is from human plays!</a:t>
              </a:r>
            </a:p>
          </p:txBody>
        </p:sp>
        <p:pic>
          <p:nvPicPr>
            <p:cNvPr id="3074" name="Picture 2" descr="Light Bulb Drawing — How To Draw A Light Bulb Step By Step">
              <a:extLst>
                <a:ext uri="{FF2B5EF4-FFF2-40B4-BE49-F238E27FC236}">
                  <a16:creationId xmlns:a16="http://schemas.microsoft.com/office/drawing/2014/main" id="{3983D645-203A-935A-97C5-1044E3EA4C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9"/>
            <a:stretch/>
          </p:blipFill>
          <p:spPr bwMode="auto">
            <a:xfrm rot="20594820">
              <a:off x="9123128" y="3418225"/>
              <a:ext cx="393192" cy="50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308BD6-3D26-0A35-0AC4-3E27FA77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16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F4BC1DB-034D-C37D-49BE-95DA5E68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45845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90D-095A-13CC-F608-2A5A5513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policy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B085-2FF3-6D4C-33EA-1E5F2104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human expert’s move</a:t>
            </a:r>
          </a:p>
          <a:p>
            <a:pPr lvl="1"/>
            <a:r>
              <a:rPr lang="en-US" dirty="0"/>
              <a:t>13-layer policy network </a:t>
            </a:r>
          </a:p>
          <a:p>
            <a:pPr lvl="1"/>
            <a:r>
              <a:rPr lang="en-US" dirty="0"/>
              <a:t>30 million positions from the KGS Go Server</a:t>
            </a:r>
          </a:p>
          <a:p>
            <a:pPr lvl="1"/>
            <a:r>
              <a:rPr lang="en-US" dirty="0"/>
              <a:t>Accuracy</a:t>
            </a:r>
          </a:p>
          <a:p>
            <a:pPr lvl="2"/>
            <a:r>
              <a:rPr lang="en-US" dirty="0"/>
              <a:t>57% using all features</a:t>
            </a:r>
          </a:p>
          <a:p>
            <a:pPr lvl="2"/>
            <a:r>
              <a:rPr lang="en-US" dirty="0"/>
              <a:t>55.7% only using raw board position and move history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8879F0-D712-17ED-7CFD-4FC2BAC5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166" y="4299810"/>
            <a:ext cx="4399026" cy="22630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E90BDE-F565-E446-D956-B9281C4D9E32}"/>
              </a:ext>
            </a:extLst>
          </p:cNvPr>
          <p:cNvSpPr txBox="1"/>
          <p:nvPr/>
        </p:nvSpPr>
        <p:spPr>
          <a:xfrm>
            <a:off x="7882890" y="4969687"/>
            <a:ext cx="3721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Small increase of prediction accuracy leads to big winning rate against final version of AlphaGo!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C12FB-7FCA-92F6-E29C-FF46CC87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C4DB6-1D21-A446-07BD-AE698B0D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4224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90D-095A-13CC-F608-2A5A5513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B085-2FF3-6D4C-33EA-1E5F2104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 the final outcome of game by self-play</a:t>
            </a:r>
          </a:p>
          <a:p>
            <a:pPr lvl="1"/>
            <a:r>
              <a:rPr lang="en-US" dirty="0"/>
              <a:t>Goal: winning the game, rather than prediction accuracy!</a:t>
            </a:r>
          </a:p>
          <a:p>
            <a:pPr lvl="1"/>
            <a:r>
              <a:rPr lang="en-US" dirty="0"/>
              <a:t>Challenge: only the terminal states have a non-zero reward</a:t>
            </a:r>
          </a:p>
          <a:p>
            <a:pPr lvl="1"/>
            <a:r>
              <a:rPr lang="en-US" dirty="0"/>
              <a:t>Solution: Monte Carlo tree search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F61B7-E3B9-7051-B4AF-E4F8BE93E93B}"/>
              </a:ext>
            </a:extLst>
          </p:cNvPr>
          <p:cNvSpPr txBox="1"/>
          <p:nvPr/>
        </p:nvSpPr>
        <p:spPr>
          <a:xfrm>
            <a:off x="738813" y="4351365"/>
            <a:ext cx="253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Rolling out the policy to the terminal state might take a really long time!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29AE2-E4CA-B67B-F2E8-189D2DAD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13" y="3532404"/>
            <a:ext cx="5891801" cy="321821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F67E20-B7D7-1FAD-174D-ED6508BD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D086D-751F-93C5-2D15-CBDFC6C8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1820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decision-time planning method</a:t>
            </a:r>
          </a:p>
          <a:p>
            <a:pPr lvl="1"/>
            <a:r>
              <a:rPr lang="en-US" dirty="0"/>
              <a:t>When one has perfect model but imperfect state-action values</a:t>
            </a:r>
          </a:p>
          <a:p>
            <a:pPr lvl="1"/>
            <a:r>
              <a:rPr lang="en-US" dirty="0"/>
              <a:t>Avoid exhaust search by heuristics</a:t>
            </a:r>
          </a:p>
          <a:p>
            <a:pPr lvl="2"/>
            <a:r>
              <a:rPr lang="en-US" dirty="0"/>
              <a:t>If exhaustively search to the terminal state, it is dynamic programming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D01E6-587A-58A0-6614-2683ADBB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3429000"/>
            <a:ext cx="3674030" cy="3347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EBFDB-750A-3E06-39A7-112E16966CC8}"/>
              </a:ext>
            </a:extLst>
          </p:cNvPr>
          <p:cNvSpPr txBox="1"/>
          <p:nvPr/>
        </p:nvSpPr>
        <p:spPr>
          <a:xfrm>
            <a:off x="7260336" y="4553712"/>
            <a:ext cx="271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Another compromise in the RL search space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BE0F9-FCE6-75A4-4707-BB5BA891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19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01DF958-1B67-FCAB-06D4-525E4727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91119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91A8F7-516F-988E-4CC2-3E0C74B9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52A60-6545-9AE0-B854-C48DC42D1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Human-level control through deep reinforcement learning</a:t>
            </a:r>
          </a:p>
          <a:p>
            <a:pPr lvl="1"/>
            <a:r>
              <a:rPr lang="en-US" dirty="0"/>
              <a:t>Revival of reinforcement learning in public’s attention</a:t>
            </a:r>
          </a:p>
          <a:p>
            <a:r>
              <a:rPr lang="en-US" dirty="0"/>
              <a:t>Mastering the game of Go with deep neural networks and tree search</a:t>
            </a:r>
          </a:p>
          <a:p>
            <a:pPr lvl="1"/>
            <a:r>
              <a:rPr lang="en-US" dirty="0"/>
              <a:t>First time beat top human player in Go game</a:t>
            </a:r>
          </a:p>
          <a:p>
            <a:r>
              <a:rPr lang="en-US" dirty="0"/>
              <a:t>Mastering the Game of Go without Human Knowledge</a:t>
            </a:r>
          </a:p>
          <a:p>
            <a:pPr lvl="1"/>
            <a:r>
              <a:rPr lang="en-US" dirty="0"/>
              <a:t>Move the solution of Go game far beyond human level</a:t>
            </a:r>
          </a:p>
          <a:p>
            <a:r>
              <a:rPr lang="en-US" dirty="0"/>
              <a:t>Continuous control with deep reinforcement learning</a:t>
            </a:r>
          </a:p>
          <a:p>
            <a:pPr lvl="1"/>
            <a:r>
              <a:rPr lang="en-US" dirty="0"/>
              <a:t>A popular solution for continuous action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3D4314-0ADA-EAA7-623B-ACED522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95364-16A0-12D0-5232-FAF1F5B1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87915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decision-time planning method</a:t>
            </a:r>
          </a:p>
          <a:p>
            <a:pPr lvl="1"/>
            <a:r>
              <a:rPr lang="en-US" dirty="0"/>
              <a:t>When one has perfect model but imperfect state-action values</a:t>
            </a:r>
          </a:p>
          <a:p>
            <a:pPr lvl="1"/>
            <a:r>
              <a:rPr lang="en-US" dirty="0"/>
              <a:t>Avoid exhaust search by heuristics</a:t>
            </a:r>
          </a:p>
          <a:p>
            <a:pPr lvl="2"/>
            <a:r>
              <a:rPr lang="en-US" dirty="0"/>
              <a:t>Branch-and-bound: using the upper confidence bound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13CBE-8526-3EDF-F763-2CBB37C5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08" y="3611880"/>
            <a:ext cx="5661468" cy="2982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770B9-70CA-72F6-3EA0-EB848D517CB7}"/>
              </a:ext>
            </a:extLst>
          </p:cNvPr>
          <p:cNvSpPr txBox="1"/>
          <p:nvPr/>
        </p:nvSpPr>
        <p:spPr>
          <a:xfrm>
            <a:off x="8686800" y="4641485"/>
            <a:ext cx="3035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Only consider the actions on the leaf nodes in the resulting search tree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9BD86-8E0D-E877-2637-2EDF18D7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20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503E3B-5487-7688-AAE2-D327BB4F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6897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decision-time planning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60DD-372C-B92A-4C26-E8375D3F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244" y="2550429"/>
            <a:ext cx="5214295" cy="34120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5752-5091-5CC3-7ED3-CBBD38F4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F51F9CA-0625-3A28-EF7E-D519AEC4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51692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Efficiently approached by Monte Carlo tree search</a:t>
            </a:r>
          </a:p>
          <a:p>
            <a:pPr lvl="1"/>
            <a:r>
              <a:rPr lang="en-US" dirty="0"/>
              <a:t>State transition: play current policy network against a randomly selected previous iteration of the policy network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3FCED-8546-C70D-67CF-A62D676D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76" y="3319903"/>
            <a:ext cx="9022847" cy="29919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FA0E9A-3A79-9FD6-25B4-A36FBE4F74FD}"/>
              </a:ext>
            </a:extLst>
          </p:cNvPr>
          <p:cNvGrpSpPr/>
          <p:nvPr/>
        </p:nvGrpSpPr>
        <p:grpSpPr>
          <a:xfrm>
            <a:off x="3446405" y="5596939"/>
            <a:ext cx="2378456" cy="1041779"/>
            <a:chOff x="3446405" y="5596939"/>
            <a:chExt cx="2378456" cy="10417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B53BAC-1DD8-14F5-190F-7817D8C74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294" y="5596939"/>
              <a:ext cx="2334567" cy="521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A571D3-E53A-4636-3E42-24A14305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9630" y="6137372"/>
              <a:ext cx="1467354" cy="5013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9AA9A3-195D-F8B5-B06F-79A11F845099}"/>
                </a:ext>
              </a:extLst>
            </p:cNvPr>
            <p:cNvSpPr txBox="1"/>
            <p:nvPr/>
          </p:nvSpPr>
          <p:spPr>
            <a:xfrm>
              <a:off x="3446405" y="6204395"/>
              <a:ext cx="1015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where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4CB539-7150-6D29-7C22-0D6615F4F0FA}"/>
              </a:ext>
            </a:extLst>
          </p:cNvPr>
          <p:cNvSpPr txBox="1"/>
          <p:nvPr/>
        </p:nvSpPr>
        <p:spPr>
          <a:xfrm>
            <a:off x="192024" y="5741714"/>
            <a:ext cx="340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almost like a UCB, but no theoretical confidence interval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1273C-845A-1F08-9049-AFD19D69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22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1D129CF-5E49-62C3-6505-D5CC1BFA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76128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in Monte Carlo tree search</a:t>
            </a:r>
          </a:p>
          <a:p>
            <a:pPr lvl="1"/>
            <a:r>
              <a:rPr lang="en-US" dirty="0"/>
              <a:t>Execute the roll-out policy to the end of game</a:t>
            </a:r>
          </a:p>
          <a:p>
            <a:pPr lvl="1"/>
            <a:r>
              <a:rPr lang="en-US" dirty="0"/>
              <a:t>Estimate a value network</a:t>
            </a:r>
          </a:p>
          <a:p>
            <a:pPr lvl="2"/>
            <a:r>
              <a:rPr lang="en-US" dirty="0"/>
              <a:t>Similar to the idea in Actor-Critics</a:t>
            </a:r>
          </a:p>
          <a:p>
            <a:pPr lvl="1"/>
            <a:r>
              <a:rPr lang="en-US" dirty="0"/>
              <a:t>Linearly interpolate the two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C4C8E-CDBE-152A-D42E-350145A5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52" y="2892233"/>
            <a:ext cx="3781806" cy="3600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0375A-6E18-422D-4BFD-17FDA4AE6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61" y="3866546"/>
            <a:ext cx="3151381" cy="4311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B8767-CB83-CB1F-D16D-024BA1AD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0C360F-B45C-4EB0-3B21-D726604C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14036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in Monte Carlo tree search</a:t>
            </a:r>
          </a:p>
          <a:p>
            <a:pPr lvl="1"/>
            <a:r>
              <a:rPr lang="en-US" dirty="0"/>
              <a:t>Practical treatments in executing the roll-out policy to the end of game</a:t>
            </a:r>
          </a:p>
          <a:p>
            <a:pPr lvl="2"/>
            <a:r>
              <a:rPr lang="en-US" dirty="0"/>
              <a:t>Asynchronous multi-threaded search that </a:t>
            </a:r>
          </a:p>
          <a:p>
            <a:pPr marL="914400" lvl="2" indent="0">
              <a:buNone/>
            </a:pPr>
            <a:r>
              <a:rPr lang="en-US" dirty="0"/>
              <a:t>    executes simulations on CPUs</a:t>
            </a:r>
          </a:p>
          <a:p>
            <a:pPr lvl="2"/>
            <a:r>
              <a:rPr lang="en-US" dirty="0"/>
              <a:t>Computes policy and value networks in </a:t>
            </a:r>
          </a:p>
          <a:p>
            <a:pPr marL="914400" lvl="2" indent="0">
              <a:buNone/>
            </a:pPr>
            <a:r>
              <a:rPr lang="en-US" dirty="0"/>
              <a:t>    parallel on GPUs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C4C8E-CDBE-152A-D42E-350145A5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52" y="2892233"/>
            <a:ext cx="3781806" cy="360064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35FDC-174B-23E5-7B4A-F0026074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24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AFB167-FD70-AE09-1681-D16678AD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356040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F053-F35A-EE64-F860-3E7EF17B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5AED0-BE62-9F50-5736-1A1A14867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of value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2F4FA-439C-C7D0-F3D3-1B04A7A2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28" y="2867299"/>
            <a:ext cx="6714744" cy="32219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1469DB-2AB1-3E67-C37D-B13F191B1FA3}"/>
              </a:ext>
            </a:extLst>
          </p:cNvPr>
          <p:cNvGrpSpPr/>
          <p:nvPr/>
        </p:nvGrpSpPr>
        <p:grpSpPr>
          <a:xfrm>
            <a:off x="8567928" y="5065776"/>
            <a:ext cx="3262884" cy="646331"/>
            <a:chOff x="8567928" y="5065776"/>
            <a:chExt cx="3262884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BB5211-40A1-B556-06BC-36E59813EF01}"/>
                </a:ext>
              </a:extLst>
            </p:cNvPr>
            <p:cNvSpPr txBox="1"/>
            <p:nvPr/>
          </p:nvSpPr>
          <p:spPr>
            <a:xfrm>
              <a:off x="9453372" y="5065776"/>
              <a:ext cx="2377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Take advantage of all components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A038785-DBEC-DA6F-DF13-F0E4EFBACE48}"/>
                </a:ext>
              </a:extLst>
            </p:cNvPr>
            <p:cNvCxnSpPr/>
            <p:nvPr/>
          </p:nvCxnSpPr>
          <p:spPr>
            <a:xfrm flipH="1">
              <a:off x="8567928" y="5404104"/>
              <a:ext cx="88544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3A263-7CE3-7231-32C4-ADF4D21B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25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781239-2BE4-32FE-E4F9-1D572E98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423417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in Monte Carlo tree search</a:t>
            </a:r>
          </a:p>
          <a:p>
            <a:pPr lvl="1"/>
            <a:r>
              <a:rPr lang="en-US" dirty="0"/>
              <a:t>Once we can evaluate an action, we can  </a:t>
            </a:r>
          </a:p>
          <a:p>
            <a:pPr marL="457200" lvl="1" indent="0">
              <a:buNone/>
            </a:pPr>
            <a:r>
              <a:rPr lang="en-US" dirty="0"/>
              <a:t>   execute policy gradient for policy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C4C8E-CDBE-152A-D42E-350145A5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52" y="2892233"/>
            <a:ext cx="3781806" cy="3600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70BE6-0ADF-D4D5-71F8-D35DA71A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94" y="3509010"/>
            <a:ext cx="4325116" cy="3771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56F763-FDAB-13CD-AA17-981C63512EDA}"/>
              </a:ext>
            </a:extLst>
          </p:cNvPr>
          <p:cNvGrpSpPr/>
          <p:nvPr/>
        </p:nvGrpSpPr>
        <p:grpSpPr>
          <a:xfrm>
            <a:off x="3333747" y="3509010"/>
            <a:ext cx="1380744" cy="1129379"/>
            <a:chOff x="3477768" y="4331970"/>
            <a:chExt cx="1380744" cy="11293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4223D7-2176-5DBB-49C5-2BB95D839AA2}"/>
                </a:ext>
              </a:extLst>
            </p:cNvPr>
            <p:cNvSpPr txBox="1"/>
            <p:nvPr/>
          </p:nvSpPr>
          <p:spPr>
            <a:xfrm>
              <a:off x="3477768" y="5092017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from MCTS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938AA26-10A3-C13D-9EDA-817BD45D0CCF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4096512" y="4718304"/>
              <a:ext cx="71628" cy="3737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1F4A19-20B3-7AE7-55B7-A47E532F09E2}"/>
                </a:ext>
              </a:extLst>
            </p:cNvPr>
            <p:cNvSpPr/>
            <p:nvPr/>
          </p:nvSpPr>
          <p:spPr>
            <a:xfrm>
              <a:off x="3941064" y="4331970"/>
              <a:ext cx="330709" cy="3605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21E0-B90C-AF0D-C530-47690A99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26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D15DB53-7436-45D8-E6DC-EAF02ACC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74502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D5CA-B484-B77F-A872-53AC5FCA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beats top human players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8250C-C705-ECD2-3E49-E3401404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1979102"/>
            <a:ext cx="10405576" cy="3882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179EB-98A7-56D6-5059-70A0A06A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767D4B-D2DB-4274-AA76-5F7336D3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765165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D5CA-B484-B77F-A872-53AC5FCA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beats top human players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8FA4D-D5AF-ADF3-F4DA-AD313CF3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7576"/>
            <a:ext cx="6972122" cy="5047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2CEAA9-99C6-F37F-CD6A-6C11B5032582}"/>
              </a:ext>
            </a:extLst>
          </p:cNvPr>
          <p:cNvGrpSpPr/>
          <p:nvPr/>
        </p:nvGrpSpPr>
        <p:grpSpPr>
          <a:xfrm>
            <a:off x="82296" y="2660904"/>
            <a:ext cx="3758184" cy="982980"/>
            <a:chOff x="82296" y="2660904"/>
            <a:chExt cx="3758184" cy="98298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FE4A00-751F-830D-BD8F-94B1DCF6E23C}"/>
                </a:ext>
              </a:extLst>
            </p:cNvPr>
            <p:cNvSpPr txBox="1"/>
            <p:nvPr/>
          </p:nvSpPr>
          <p:spPr>
            <a:xfrm>
              <a:off x="82296" y="2660904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Preferred by human opponent Fan Hui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388F7F2-F6B1-EE37-337B-41CBC45B394C}"/>
                </a:ext>
              </a:extLst>
            </p:cNvPr>
            <p:cNvCxnSpPr/>
            <p:nvPr/>
          </p:nvCxnSpPr>
          <p:spPr>
            <a:xfrm>
              <a:off x="2039112" y="3214116"/>
              <a:ext cx="1801368" cy="4297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7B7E-1ACF-78D1-54B7-62E24BD1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28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AFD50A3-2C69-6324-DD45-F294CCDB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85555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D464D-3F47-7E76-6362-C3841C13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56493"/>
            <a:ext cx="7772400" cy="43450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DB9F2-6930-FA76-90A7-60F068E1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52134-0F44-6D32-5D07-BFB039F1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46667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C75672-2EC2-59CE-E96B-DBC8BACC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57" y="761160"/>
            <a:ext cx="8197921" cy="533568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E0ECE9A-A54F-170E-46A7-3FFBAAEB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E937C-FA90-EFFF-E748-787CE5F2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806359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zero: the next level of self-play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beyond supervised learning and domain knowledge constructed features</a:t>
            </a:r>
          </a:p>
          <a:p>
            <a:pPr lvl="1"/>
            <a:r>
              <a:rPr lang="en-US" dirty="0"/>
              <a:t>Principle</a:t>
            </a:r>
          </a:p>
          <a:p>
            <a:pPr lvl="2"/>
            <a:r>
              <a:rPr lang="en-US" dirty="0"/>
              <a:t>Predict AlphaGo’s own move and the winner based on the game rule</a:t>
            </a:r>
          </a:p>
          <a:p>
            <a:pPr lvl="1"/>
            <a:r>
              <a:rPr lang="en-US" dirty="0"/>
              <a:t>Designs</a:t>
            </a:r>
          </a:p>
          <a:p>
            <a:pPr lvl="2"/>
            <a:r>
              <a:rPr lang="en-US" dirty="0"/>
              <a:t>Start from random policies </a:t>
            </a:r>
          </a:p>
          <a:p>
            <a:pPr lvl="2"/>
            <a:r>
              <a:rPr lang="en-US" dirty="0"/>
              <a:t>Only use black/white stones from the board as input </a:t>
            </a:r>
          </a:p>
          <a:p>
            <a:pPr lvl="2"/>
            <a:r>
              <a:rPr lang="en-US" dirty="0"/>
              <a:t>Only use a single neural network for both policy and value prediction</a:t>
            </a:r>
          </a:p>
          <a:p>
            <a:pPr lvl="2"/>
            <a:r>
              <a:rPr lang="en-US" dirty="0"/>
              <a:t>A simpler Monte Carlo tree search algorithm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5B367-43A8-B4B1-FFBF-289C560A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D6688-20FA-9AE9-ED1A-6E117531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6256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9617B9-58A4-E40F-EF25-E035A6C162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Neural network architecture</a:t>
                </a:r>
              </a:p>
              <a:p>
                <a:pPr lvl="1"/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19×19×17</m:t>
                    </m:r>
                  </m:oMath>
                </a14:m>
                <a:r>
                  <a:rPr lang="en-US" dirty="0"/>
                  <a:t> image stack, where 8 feature planes record the player’s recent moves, 8 feature planes record the opponent’s recent moves, and one suggesting if white or black to play</a:t>
                </a:r>
              </a:p>
              <a:p>
                <a:pPr lvl="1"/>
                <a:r>
                  <a:rPr lang="en-US" dirty="0"/>
                  <a:t>Structure: residual blocks on top of convolutional layers with batch normalization, </a:t>
                </a:r>
                <a:r>
                  <a:rPr lang="en-US" dirty="0" err="1"/>
                  <a:t>ReLU</a:t>
                </a:r>
                <a:r>
                  <a:rPr lang="en-US" dirty="0"/>
                  <a:t> activation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probability of each move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probability of winning from the current state, i.e., value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9617B9-58A4-E40F-EF25-E035A6C162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B6ABF-4784-76B2-7568-5DDA8648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C1881-C762-912A-03B6-8D512A81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034222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7AB4-39D0-7D36-6ED8-2A2D3233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in AlphaGo Zero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9F982-164D-98C2-6E83-7841A5F2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gets simplified by the unified policy-value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50823-34D9-8D3B-B7C5-C51171CF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702"/>
            <a:ext cx="10196049" cy="2760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A55EC-AFB3-78A5-26BB-DD38B10A5201}"/>
              </a:ext>
            </a:extLst>
          </p:cNvPr>
          <p:cNvSpPr txBox="1"/>
          <p:nvPr/>
        </p:nvSpPr>
        <p:spPr>
          <a:xfrm>
            <a:off x="2712377" y="5665569"/>
            <a:ext cx="424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need to differentiate roll-out policy, supervised policy and RL policy!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6F5472-6F79-4C19-9312-25C964DD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68F05-F81D-FC3C-B9D9-47EE589E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426209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7AB4-39D0-7D36-6ED8-2A2D3233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in AlphaGo Zero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9F982-164D-98C2-6E83-7841A5F2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gets simplified by the unified policy-value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50823-34D9-8D3B-B7C5-C51171CF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702"/>
            <a:ext cx="10196049" cy="27600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397E5F-7391-1B9F-551B-59277EEA65B3}"/>
              </a:ext>
            </a:extLst>
          </p:cNvPr>
          <p:cNvGrpSpPr/>
          <p:nvPr/>
        </p:nvGrpSpPr>
        <p:grpSpPr>
          <a:xfrm>
            <a:off x="174661" y="4695290"/>
            <a:ext cx="2496620" cy="1167580"/>
            <a:chOff x="174661" y="4695290"/>
            <a:chExt cx="2496620" cy="11675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082BBB-C8D9-D908-1161-334E79266914}"/>
                </a:ext>
              </a:extLst>
            </p:cNvPr>
            <p:cNvSpPr txBox="1"/>
            <p:nvPr/>
          </p:nvSpPr>
          <p:spPr>
            <a:xfrm>
              <a:off x="174661" y="5216539"/>
              <a:ext cx="2496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Kind of upper confidence bound principle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0E210C9-6B01-A7D5-8BCE-CD4EB7CB00E2}"/>
                </a:ext>
              </a:extLst>
            </p:cNvPr>
            <p:cNvCxnSpPr/>
            <p:nvPr/>
          </p:nvCxnSpPr>
          <p:spPr>
            <a:xfrm flipV="1">
              <a:off x="945222" y="4695290"/>
              <a:ext cx="477749" cy="52124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4AE941-BAEF-A0FF-6A45-A3AFCC1AC619}"/>
              </a:ext>
            </a:extLst>
          </p:cNvPr>
          <p:cNvSpPr txBox="1"/>
          <p:nvPr/>
        </p:nvSpPr>
        <p:spPr>
          <a:xfrm>
            <a:off x="6842589" y="5548778"/>
            <a:ext cx="260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67FC5"/>
                </a:solidFill>
              </a:rPr>
              <a:t>Use the predicted value to update policy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02C82C0-20C3-F22E-CCB5-78FF66C3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42A6C-8861-A954-4EAD-9D1157A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845933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  <a:p>
            <a:pPr lvl="1"/>
            <a:r>
              <a:rPr lang="en-US" dirty="0"/>
              <a:t>Principle: match the improved search results by MCTS</a:t>
            </a:r>
          </a:p>
          <a:p>
            <a:pPr lvl="2"/>
            <a:r>
              <a:rPr lang="en-US" dirty="0"/>
              <a:t>Actions taken by MCTS as policy improvements</a:t>
            </a:r>
          </a:p>
          <a:p>
            <a:pPr lvl="2"/>
            <a:r>
              <a:rPr lang="en-US" dirty="0"/>
              <a:t>Winner of self-play as policy evaluation  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C7DF0-91A1-DFB6-F594-69FB3D57F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934" y="4644004"/>
            <a:ext cx="4462623" cy="55418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C9BE9CC-D105-7ED8-69FC-E2B62FBA1B3B}"/>
              </a:ext>
            </a:extLst>
          </p:cNvPr>
          <p:cNvGrpSpPr/>
          <p:nvPr/>
        </p:nvGrpSpPr>
        <p:grpSpPr>
          <a:xfrm>
            <a:off x="3522324" y="4014627"/>
            <a:ext cx="2352782" cy="813689"/>
            <a:chOff x="3532597" y="2799623"/>
            <a:chExt cx="2352782" cy="81368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A7817C-2462-EC7F-31F0-4C08E5322D1D}"/>
                </a:ext>
              </a:extLst>
            </p:cNvPr>
            <p:cNvSpPr txBox="1"/>
            <p:nvPr/>
          </p:nvSpPr>
          <p:spPr>
            <a:xfrm>
              <a:off x="3532597" y="2799623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self-play winner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43432A1-124C-A435-30B0-B519E7E5D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0674" y="3168955"/>
              <a:ext cx="395020" cy="44435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CD9FD5-0DF3-8E1B-0445-AF95A721607E}"/>
              </a:ext>
            </a:extLst>
          </p:cNvPr>
          <p:cNvGrpSpPr/>
          <p:nvPr/>
        </p:nvGrpSpPr>
        <p:grpSpPr>
          <a:xfrm>
            <a:off x="5339244" y="4014627"/>
            <a:ext cx="2551309" cy="786058"/>
            <a:chOff x="5349517" y="2799623"/>
            <a:chExt cx="2551309" cy="7860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48EEC-C57A-7A3B-C3A2-11D1B27D903E}"/>
                </a:ext>
              </a:extLst>
            </p:cNvPr>
            <p:cNvSpPr txBox="1"/>
            <p:nvPr/>
          </p:nvSpPr>
          <p:spPr>
            <a:xfrm>
              <a:off x="5349517" y="2799623"/>
              <a:ext cx="255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MCTS search probability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C1E858-9026-AE8A-0293-2AC342A43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5578" y="3168955"/>
              <a:ext cx="220893" cy="41672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AED3A-D4C8-25E0-CE4D-E69B2D21D8B7}"/>
              </a:ext>
            </a:extLst>
          </p:cNvPr>
          <p:cNvGrpSpPr/>
          <p:nvPr/>
        </p:nvGrpSpPr>
        <p:grpSpPr>
          <a:xfrm>
            <a:off x="2506895" y="5088361"/>
            <a:ext cx="2352782" cy="739202"/>
            <a:chOff x="2517168" y="3873357"/>
            <a:chExt cx="2352782" cy="7392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4AE77-DEA1-AFBB-F34C-6B08A5E4EE15}"/>
                </a:ext>
              </a:extLst>
            </p:cNvPr>
            <p:cNvSpPr txBox="1"/>
            <p:nvPr/>
          </p:nvSpPr>
          <p:spPr>
            <a:xfrm>
              <a:off x="2517168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value prediction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AD9C6E-F318-DB58-842A-2AC0AC739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198" y="3873357"/>
              <a:ext cx="955496" cy="3698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E6AECB-B785-6557-C55B-AE5938348D88}"/>
              </a:ext>
            </a:extLst>
          </p:cNvPr>
          <p:cNvGrpSpPr/>
          <p:nvPr/>
        </p:nvGrpSpPr>
        <p:grpSpPr>
          <a:xfrm>
            <a:off x="7179928" y="5170017"/>
            <a:ext cx="2352782" cy="657546"/>
            <a:chOff x="7190201" y="3955013"/>
            <a:chExt cx="2352782" cy="6575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CAE8F6-BF6F-E5EF-507A-884E2E59B8FB}"/>
                </a:ext>
              </a:extLst>
            </p:cNvPr>
            <p:cNvSpPr txBox="1"/>
            <p:nvPr/>
          </p:nvSpPr>
          <p:spPr>
            <a:xfrm>
              <a:off x="7190201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regularization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5C8114B-7916-6FA6-CC8D-E2B4E3F68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6330" y="3955013"/>
              <a:ext cx="516491" cy="310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31EA2F-D608-2131-2721-5A8FDD6BF4E0}"/>
              </a:ext>
            </a:extLst>
          </p:cNvPr>
          <p:cNvGrpSpPr/>
          <p:nvPr/>
        </p:nvGrpSpPr>
        <p:grpSpPr>
          <a:xfrm>
            <a:off x="4734676" y="5170017"/>
            <a:ext cx="2352782" cy="657546"/>
            <a:chOff x="4744949" y="3955013"/>
            <a:chExt cx="2352782" cy="6575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4BE32B-05EA-8624-EF2A-49834CF0C27B}"/>
                </a:ext>
              </a:extLst>
            </p:cNvPr>
            <p:cNvSpPr txBox="1"/>
            <p:nvPr/>
          </p:nvSpPr>
          <p:spPr>
            <a:xfrm>
              <a:off x="4744949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policy prediction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D3855D-9BB0-E9F4-081E-3C888ADF8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6024" y="3955013"/>
              <a:ext cx="529976" cy="310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BFC88D-B831-A971-157B-21FEB147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34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A7D59F5-5AAD-5339-3355-D7A469F7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7694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14922F-8D05-3CFD-2C46-73E5D998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0" y="2806147"/>
            <a:ext cx="11299599" cy="337081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84A758F-A0C1-6CB4-F4DE-CECCA93B2C5D}"/>
              </a:ext>
            </a:extLst>
          </p:cNvPr>
          <p:cNvGrpSpPr/>
          <p:nvPr/>
        </p:nvGrpSpPr>
        <p:grpSpPr>
          <a:xfrm>
            <a:off x="3873357" y="1510301"/>
            <a:ext cx="6034289" cy="1684962"/>
            <a:chOff x="3873357" y="1510301"/>
            <a:chExt cx="6034289" cy="16849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C13B16-6A09-58B8-5F45-73C9E1B81432}"/>
                </a:ext>
              </a:extLst>
            </p:cNvPr>
            <p:cNvGrpSpPr/>
            <p:nvPr/>
          </p:nvGrpSpPr>
          <p:grpSpPr>
            <a:xfrm>
              <a:off x="6623339" y="1510301"/>
              <a:ext cx="3284307" cy="1684962"/>
              <a:chOff x="6623339" y="1510301"/>
              <a:chExt cx="3284307" cy="16849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A1BB59-71F5-245A-D978-A8D8C40F5BFC}"/>
                  </a:ext>
                </a:extLst>
              </p:cNvPr>
              <p:cNvSpPr txBox="1"/>
              <p:nvPr/>
            </p:nvSpPr>
            <p:spPr>
              <a:xfrm>
                <a:off x="6623339" y="1510301"/>
                <a:ext cx="32843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Improved next move prediction of human experts does not lead to improved game play!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0F066CF-E258-73D6-A32E-8CD40C7FEE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6297" y="2433631"/>
                <a:ext cx="667820" cy="7616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FE09CD6-D0F1-4A6A-6DD2-3FAFE427E2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6728" y="2433631"/>
                <a:ext cx="719191" cy="7616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8DAC544-0419-7A8A-51D9-59BD4669CA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3357" y="2433631"/>
              <a:ext cx="3482940" cy="5766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9DDD1AFF-B913-5951-A39A-F5607A01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DFE85-B785-FE63-3FB1-880340E7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92461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architecture matters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73A77-AD2B-8E71-75EE-57767810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07" y="2733259"/>
            <a:ext cx="9109193" cy="3677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5CE77-367B-017D-D587-A77C1F02EC1B}"/>
              </a:ext>
            </a:extLst>
          </p:cNvPr>
          <p:cNvSpPr txBox="1"/>
          <p:nvPr/>
        </p:nvSpPr>
        <p:spPr>
          <a:xfrm>
            <a:off x="5849420" y="1207580"/>
            <a:ext cx="576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Dual: one network for both policy and value prediction</a:t>
            </a:r>
          </a:p>
          <a:p>
            <a:r>
              <a:rPr lang="en-US" dirty="0"/>
              <a:t>Sep: one network for policy and one for value prediction</a:t>
            </a:r>
          </a:p>
          <a:p>
            <a:r>
              <a:rPr lang="en-US" dirty="0"/>
              <a:t>Res: residual network on CNNs</a:t>
            </a:r>
          </a:p>
          <a:p>
            <a:r>
              <a:rPr lang="en-US" dirty="0"/>
              <a:t>Conv: CNN only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2F8C64-E23F-B827-1364-EEFF7771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36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1711A-43A1-7822-F49F-C799E2BA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180845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 efforts matter</a:t>
            </a:r>
          </a:p>
          <a:p>
            <a:pPr lvl="1"/>
            <a:r>
              <a:rPr lang="en-US" dirty="0"/>
              <a:t>AlphaGo Zero – single machine with 4 TPUs</a:t>
            </a:r>
          </a:p>
          <a:p>
            <a:pPr lvl="1"/>
            <a:r>
              <a:rPr lang="en-US" dirty="0"/>
              <a:t>AlphaGo Lee – 176 GPUs and 48 TPUs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ED05B-13CE-9667-EB9A-C803936C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342" y="3181218"/>
            <a:ext cx="9566516" cy="332588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1B2367-2D8A-7DF9-DD50-816642BA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CCE62-07C5-34D7-78EA-6E8970D0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381502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7BFE-F2B0-C36F-AE33-EF6F78E2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RL with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D41B-78F5-3D94-109A-B761B2DAB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DeepMind chose Q-learning on top of deep neural networks</a:t>
            </a:r>
          </a:p>
          <a:p>
            <a:endParaRPr lang="en-US" sz="44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CDA74-241A-D581-ADC9-E7018289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75" y="2395728"/>
            <a:ext cx="6835650" cy="50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1802B-30F4-B9E9-737E-854399C9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020" y="3213868"/>
            <a:ext cx="5721096" cy="3352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AC9FF-001B-F991-C1E4-265BD9DA9A51}"/>
                  </a:ext>
                </a:extLst>
              </p:cNvPr>
              <p:cNvSpPr txBox="1"/>
              <p:nvPr/>
            </p:nvSpPr>
            <p:spPr>
              <a:xfrm>
                <a:off x="1170432" y="4575925"/>
                <a:ext cx="21214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Input: 210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160 color video at 60 Hz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AC9FF-001B-F991-C1E4-265BD9DA9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432" y="4575925"/>
                <a:ext cx="2121408" cy="646331"/>
              </a:xfrm>
              <a:prstGeom prst="rect">
                <a:avLst/>
              </a:prstGeom>
              <a:blipFill>
                <a:blip r:embed="rId4"/>
                <a:stretch>
                  <a:fillRect l="-2381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BE1F54B-9D71-FC25-6F4D-E38CA3B4C326}"/>
              </a:ext>
            </a:extLst>
          </p:cNvPr>
          <p:cNvSpPr txBox="1"/>
          <p:nvPr/>
        </p:nvSpPr>
        <p:spPr>
          <a:xfrm>
            <a:off x="2008632" y="2925400"/>
            <a:ext cx="312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encoder: convolutional neural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B0A3C-6F7D-7A99-93CE-76ECA883C1FD}"/>
              </a:ext>
            </a:extLst>
          </p:cNvPr>
          <p:cNvSpPr txBox="1"/>
          <p:nvPr/>
        </p:nvSpPr>
        <p:spPr>
          <a:xfrm>
            <a:off x="8205216" y="2956930"/>
            <a:ext cx="312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 network: multilayer perceptron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73676-E9D9-2AE3-14A8-F14980600E09}"/>
              </a:ext>
            </a:extLst>
          </p:cNvPr>
          <p:cNvSpPr txBox="1"/>
          <p:nvPr/>
        </p:nvSpPr>
        <p:spPr>
          <a:xfrm>
            <a:off x="8357616" y="5900991"/>
            <a:ext cx="281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actions to be evaluated by the Q-function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8A6A1-2DDB-8A09-61AB-A8D2A176DC62}"/>
                  </a:ext>
                </a:extLst>
              </p:cNvPr>
              <p:cNvSpPr txBox="1"/>
              <p:nvPr/>
            </p:nvSpPr>
            <p:spPr>
              <a:xfrm>
                <a:off x="1018032" y="5962483"/>
                <a:ext cx="2919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for exploration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8A6A1-2DDB-8A09-61AB-A8D2A176D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32" y="5962483"/>
                <a:ext cx="2919984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B04AA09-D226-D377-37E4-53860D1FA7A2}"/>
              </a:ext>
            </a:extLst>
          </p:cNvPr>
          <p:cNvSpPr txBox="1"/>
          <p:nvPr/>
        </p:nvSpPr>
        <p:spPr>
          <a:xfrm>
            <a:off x="4169664" y="6447957"/>
            <a:ext cx="484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for neural network estimation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AC87E5-4472-0676-6FA7-E6B5DD56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38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F14C297-80ED-5BEC-CEEF-7B8F77E7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1066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Efficiently approached by Monte Carlo tree search</a:t>
            </a:r>
          </a:p>
          <a:p>
            <a:pPr lvl="1"/>
            <a:r>
              <a:rPr lang="en-US" dirty="0"/>
              <a:t>State transition: play current policy network against a randomly selected previous iteration of the policy network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3FCED-8546-C70D-67CF-A62D676D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76" y="3319903"/>
            <a:ext cx="9022847" cy="29919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FA0E9A-3A79-9FD6-25B4-A36FBE4F74FD}"/>
              </a:ext>
            </a:extLst>
          </p:cNvPr>
          <p:cNvGrpSpPr/>
          <p:nvPr/>
        </p:nvGrpSpPr>
        <p:grpSpPr>
          <a:xfrm>
            <a:off x="3446405" y="5596939"/>
            <a:ext cx="2378456" cy="1041779"/>
            <a:chOff x="3446405" y="5596939"/>
            <a:chExt cx="2378456" cy="10417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B53BAC-1DD8-14F5-190F-7817D8C74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294" y="5596939"/>
              <a:ext cx="2334567" cy="521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A571D3-E53A-4636-3E42-24A14305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9630" y="6137372"/>
              <a:ext cx="1467354" cy="5013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9AA9A3-195D-F8B5-B06F-79A11F845099}"/>
                </a:ext>
              </a:extLst>
            </p:cNvPr>
            <p:cNvSpPr txBox="1"/>
            <p:nvPr/>
          </p:nvSpPr>
          <p:spPr>
            <a:xfrm>
              <a:off x="3446405" y="6204395"/>
              <a:ext cx="1015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where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4CB539-7150-6D29-7C22-0D6615F4F0FA}"/>
              </a:ext>
            </a:extLst>
          </p:cNvPr>
          <p:cNvSpPr txBox="1"/>
          <p:nvPr/>
        </p:nvSpPr>
        <p:spPr>
          <a:xfrm>
            <a:off x="192024" y="5741714"/>
            <a:ext cx="340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almost like a UCB, but no theoretical confidence interval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1273C-845A-1F08-9049-AFD19D69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39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F0162C6-D2D9-EE0F-9B6A-6E88AFDA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7449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13C4-886E-2426-04E5-51E5BBC2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Environment: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BD2A-5791-4DA1-2406-60B71BA23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well-defined reinforcement learning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9E9B6-8EA3-0631-2488-4486FF873722}"/>
                  </a:ext>
                </a:extLst>
              </p:cNvPr>
              <p:cNvSpPr txBox="1"/>
              <p:nvPr/>
            </p:nvSpPr>
            <p:spPr>
              <a:xfrm>
                <a:off x="5340096" y="3186837"/>
                <a:ext cx="494690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Action space defined by joystick: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→↓←↑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button press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Reward defined by specific games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State defined by the images in the video stream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State transition defined by game rules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9E9B6-8EA3-0631-2488-4486FF873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096" y="3186837"/>
                <a:ext cx="4946904" cy="1477328"/>
              </a:xfrm>
              <a:prstGeom prst="rect">
                <a:avLst/>
              </a:prstGeom>
              <a:blipFill>
                <a:blip r:embed="rId2"/>
                <a:stretch>
                  <a:fillRect l="-767" t="-2564" r="-51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026E491-B5A2-6560-E92B-EAA2F5467D88}"/>
              </a:ext>
            </a:extLst>
          </p:cNvPr>
          <p:cNvGrpSpPr/>
          <p:nvPr/>
        </p:nvGrpSpPr>
        <p:grpSpPr>
          <a:xfrm>
            <a:off x="1273642" y="2801855"/>
            <a:ext cx="3471672" cy="2474033"/>
            <a:chOff x="531115" y="4046948"/>
            <a:chExt cx="3471672" cy="2474033"/>
          </a:xfrm>
        </p:grpSpPr>
        <p:pic>
          <p:nvPicPr>
            <p:cNvPr id="1030" name="Picture 6" descr="When PONG Came Home - Warped Factor - Words in the Key of Geek.">
              <a:extLst>
                <a:ext uri="{FF2B5EF4-FFF2-40B4-BE49-F238E27FC236}">
                  <a16:creationId xmlns:a16="http://schemas.microsoft.com/office/drawing/2014/main" id="{B1E5EDC4-629F-C71B-43FA-45AE88107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15" y="4046948"/>
              <a:ext cx="3471672" cy="2104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C22872-4F2C-085D-1C1E-C436206D80DD}"/>
                </a:ext>
              </a:extLst>
            </p:cNvPr>
            <p:cNvSpPr txBox="1"/>
            <p:nvPr/>
          </p:nvSpPr>
          <p:spPr>
            <a:xfrm>
              <a:off x="1906906" y="6151649"/>
              <a:ext cx="1447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915E8A-C859-38D3-C3D1-98AA29A81D39}"/>
              </a:ext>
            </a:extLst>
          </p:cNvPr>
          <p:cNvGrpSpPr/>
          <p:nvPr/>
        </p:nvGrpSpPr>
        <p:grpSpPr>
          <a:xfrm>
            <a:off x="1306910" y="2801855"/>
            <a:ext cx="3471672" cy="2372874"/>
            <a:chOff x="5612892" y="3925501"/>
            <a:chExt cx="3471672" cy="2372874"/>
          </a:xfrm>
        </p:grpSpPr>
        <p:pic>
          <p:nvPicPr>
            <p:cNvPr id="1028" name="Picture 4" descr="Atari 2600 Games - Space Invaders from 1980, coin-op classic conversion -  YouTube">
              <a:extLst>
                <a:ext uri="{FF2B5EF4-FFF2-40B4-BE49-F238E27FC236}">
                  <a16:creationId xmlns:a16="http://schemas.microsoft.com/office/drawing/2014/main" id="{AD12B16D-EAB0-1260-1ED3-5E9B20CA5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892" y="3925501"/>
              <a:ext cx="3471672" cy="195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C7B797-CA7A-6087-FC25-57292E6FE839}"/>
                </a:ext>
              </a:extLst>
            </p:cNvPr>
            <p:cNvSpPr txBox="1"/>
            <p:nvPr/>
          </p:nvSpPr>
          <p:spPr>
            <a:xfrm>
              <a:off x="6672453" y="5929043"/>
              <a:ext cx="201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Space Invader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A7904E-9B2E-35CB-30E4-B05BDD0ADC82}"/>
              </a:ext>
            </a:extLst>
          </p:cNvPr>
          <p:cNvGrpSpPr/>
          <p:nvPr/>
        </p:nvGrpSpPr>
        <p:grpSpPr>
          <a:xfrm>
            <a:off x="1273642" y="2801855"/>
            <a:ext cx="3471672" cy="2667055"/>
            <a:chOff x="2674620" y="2544291"/>
            <a:chExt cx="3471672" cy="2667055"/>
          </a:xfrm>
        </p:grpSpPr>
        <p:pic>
          <p:nvPicPr>
            <p:cNvPr id="1032" name="Picture 8" descr="Breakout (video game) - Wikipedia">
              <a:extLst>
                <a:ext uri="{FF2B5EF4-FFF2-40B4-BE49-F238E27FC236}">
                  <a16:creationId xmlns:a16="http://schemas.microsoft.com/office/drawing/2014/main" id="{CEFD3E09-CBAE-F0BC-442B-85348E851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620" y="2544291"/>
              <a:ext cx="3471672" cy="228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1B8AA2-C503-570C-24EC-FF05FF02EED8}"/>
                </a:ext>
              </a:extLst>
            </p:cNvPr>
            <p:cNvSpPr txBox="1"/>
            <p:nvPr/>
          </p:nvSpPr>
          <p:spPr>
            <a:xfrm>
              <a:off x="4047744" y="4842014"/>
              <a:ext cx="2048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Breakout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35F034-3B05-69EA-0612-716D6EC0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4</a:t>
            </a:fld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F391975-7C18-6134-B3B3-58EFD704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8435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7AB4-39D0-7D36-6ED8-2A2D3233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Monte Carlo tree search in AlphaGo Zero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9F982-164D-98C2-6E83-7841A5F2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gets simplified by the unified policy-value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50823-34D9-8D3B-B7C5-C51171CF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702"/>
            <a:ext cx="10196049" cy="2760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A55EC-AFB3-78A5-26BB-DD38B10A5201}"/>
              </a:ext>
            </a:extLst>
          </p:cNvPr>
          <p:cNvSpPr txBox="1"/>
          <p:nvPr/>
        </p:nvSpPr>
        <p:spPr>
          <a:xfrm>
            <a:off x="2712377" y="5665569"/>
            <a:ext cx="424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need to differentiate roll-out policy, supervised policy and RL policy!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6F5472-6F79-4C19-9312-25C964DD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40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CA7D7-98E7-A5DE-035B-40E7CB17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593258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  <a:p>
            <a:pPr lvl="1"/>
            <a:r>
              <a:rPr lang="en-US" dirty="0"/>
              <a:t>Principle: match the improved search results by MCTS</a:t>
            </a:r>
          </a:p>
          <a:p>
            <a:pPr lvl="2"/>
            <a:r>
              <a:rPr lang="en-US" dirty="0"/>
              <a:t>Actions taken by MCTS as policy improvements</a:t>
            </a:r>
          </a:p>
          <a:p>
            <a:pPr lvl="2"/>
            <a:r>
              <a:rPr lang="en-US" dirty="0"/>
              <a:t>Winner of self-play as policy evaluation  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C7DF0-91A1-DFB6-F594-69FB3D57F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934" y="4644004"/>
            <a:ext cx="4462623" cy="55418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C9BE9CC-D105-7ED8-69FC-E2B62FBA1B3B}"/>
              </a:ext>
            </a:extLst>
          </p:cNvPr>
          <p:cNvGrpSpPr/>
          <p:nvPr/>
        </p:nvGrpSpPr>
        <p:grpSpPr>
          <a:xfrm>
            <a:off x="3522324" y="4014627"/>
            <a:ext cx="2352782" cy="813689"/>
            <a:chOff x="3532597" y="2799623"/>
            <a:chExt cx="2352782" cy="81368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A7817C-2462-EC7F-31F0-4C08E5322D1D}"/>
                </a:ext>
              </a:extLst>
            </p:cNvPr>
            <p:cNvSpPr txBox="1"/>
            <p:nvPr/>
          </p:nvSpPr>
          <p:spPr>
            <a:xfrm>
              <a:off x="3532597" y="2799623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self-play winner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43432A1-124C-A435-30B0-B519E7E5D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0674" y="3168955"/>
              <a:ext cx="395020" cy="44435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CD9FD5-0DF3-8E1B-0445-AF95A721607E}"/>
              </a:ext>
            </a:extLst>
          </p:cNvPr>
          <p:cNvGrpSpPr/>
          <p:nvPr/>
        </p:nvGrpSpPr>
        <p:grpSpPr>
          <a:xfrm>
            <a:off x="5339244" y="4014627"/>
            <a:ext cx="2551309" cy="786058"/>
            <a:chOff x="5349517" y="2799623"/>
            <a:chExt cx="2551309" cy="7860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48EEC-C57A-7A3B-C3A2-11D1B27D903E}"/>
                </a:ext>
              </a:extLst>
            </p:cNvPr>
            <p:cNvSpPr txBox="1"/>
            <p:nvPr/>
          </p:nvSpPr>
          <p:spPr>
            <a:xfrm>
              <a:off x="5349517" y="2799623"/>
              <a:ext cx="255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MCTS search probability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C1E858-9026-AE8A-0293-2AC342A43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5578" y="3168955"/>
              <a:ext cx="220893" cy="41672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AED3A-D4C8-25E0-CE4D-E69B2D21D8B7}"/>
              </a:ext>
            </a:extLst>
          </p:cNvPr>
          <p:cNvGrpSpPr/>
          <p:nvPr/>
        </p:nvGrpSpPr>
        <p:grpSpPr>
          <a:xfrm>
            <a:off x="2506895" y="5088361"/>
            <a:ext cx="2352782" cy="739202"/>
            <a:chOff x="2517168" y="3873357"/>
            <a:chExt cx="2352782" cy="7392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4AE77-DEA1-AFBB-F34C-6B08A5E4EE15}"/>
                </a:ext>
              </a:extLst>
            </p:cNvPr>
            <p:cNvSpPr txBox="1"/>
            <p:nvPr/>
          </p:nvSpPr>
          <p:spPr>
            <a:xfrm>
              <a:off x="2517168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value prediction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AD9C6E-F318-DB58-842A-2AC0AC739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198" y="3873357"/>
              <a:ext cx="955496" cy="3698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E6AECB-B785-6557-C55B-AE5938348D88}"/>
              </a:ext>
            </a:extLst>
          </p:cNvPr>
          <p:cNvGrpSpPr/>
          <p:nvPr/>
        </p:nvGrpSpPr>
        <p:grpSpPr>
          <a:xfrm>
            <a:off x="7179928" y="5170017"/>
            <a:ext cx="2352782" cy="657546"/>
            <a:chOff x="7190201" y="3955013"/>
            <a:chExt cx="2352782" cy="6575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CAE8F6-BF6F-E5EF-507A-884E2E59B8FB}"/>
                </a:ext>
              </a:extLst>
            </p:cNvPr>
            <p:cNvSpPr txBox="1"/>
            <p:nvPr/>
          </p:nvSpPr>
          <p:spPr>
            <a:xfrm>
              <a:off x="7190201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regularization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5C8114B-7916-6FA6-CC8D-E2B4E3F68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6330" y="3955013"/>
              <a:ext cx="516491" cy="310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31EA2F-D608-2131-2721-5A8FDD6BF4E0}"/>
              </a:ext>
            </a:extLst>
          </p:cNvPr>
          <p:cNvGrpSpPr/>
          <p:nvPr/>
        </p:nvGrpSpPr>
        <p:grpSpPr>
          <a:xfrm>
            <a:off x="4734676" y="5170017"/>
            <a:ext cx="2352782" cy="657546"/>
            <a:chOff x="4744949" y="3955013"/>
            <a:chExt cx="2352782" cy="6575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4BE32B-05EA-8624-EF2A-49834CF0C27B}"/>
                </a:ext>
              </a:extLst>
            </p:cNvPr>
            <p:cNvSpPr txBox="1"/>
            <p:nvPr/>
          </p:nvSpPr>
          <p:spPr>
            <a:xfrm>
              <a:off x="4744949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policy prediction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D3855D-9BB0-E9F4-081E-3C888ADF8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6024" y="3955013"/>
              <a:ext cx="529976" cy="310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BFC88D-B831-A971-157B-21FEB147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41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2F1B7A73-A6BC-78F2-E683-02C7CDEA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25334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C4255-C279-441B-5380-86B6A65A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69473"/>
            <a:ext cx="7772400" cy="35190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7E0B-9834-E1D8-CC25-99CD366F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42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ED797-E458-715D-ED4C-108ABB58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1848518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2FFBE-B1FE-EC7E-ADA3-9C2724CF9591}"/>
              </a:ext>
            </a:extLst>
          </p:cNvPr>
          <p:cNvSpPr txBox="1"/>
          <p:nvPr/>
        </p:nvSpPr>
        <p:spPr>
          <a:xfrm>
            <a:off x="8743306" y="287676"/>
            <a:ext cx="344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All the following slides are borrowed from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Yushun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Dong’s 2020 RL presentation.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4">
            <a:alphaModFix/>
          </a:blip>
          <a:srcRect l="10707" t="7079" r="5512" b="15467"/>
          <a:stretch/>
        </p:blipFill>
        <p:spPr>
          <a:xfrm>
            <a:off x="2054233" y="2471367"/>
            <a:ext cx="2721067" cy="251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823C39-A32B-1805-869F-1BDEDC8A29B3}"/>
              </a:ext>
            </a:extLst>
          </p:cNvPr>
          <p:cNvSpPr txBox="1"/>
          <p:nvPr/>
        </p:nvSpPr>
        <p:spPr>
          <a:xfrm>
            <a:off x="4609578" y="3582444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policy network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E743B-9969-9EBB-8218-7A85E9D3AB39}"/>
              </a:ext>
            </a:extLst>
          </p:cNvPr>
          <p:cNvSpPr txBox="1"/>
          <p:nvPr/>
        </p:nvSpPr>
        <p:spPr>
          <a:xfrm>
            <a:off x="6538587" y="4910202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value network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A17E3B-EC7D-992E-4206-1FD27BDA29CF}"/>
              </a:ext>
            </a:extLst>
          </p:cNvPr>
          <p:cNvGrpSpPr/>
          <p:nvPr/>
        </p:nvGrpSpPr>
        <p:grpSpPr>
          <a:xfrm>
            <a:off x="4500081" y="5229546"/>
            <a:ext cx="5630238" cy="369332"/>
            <a:chOff x="4500081" y="5229546"/>
            <a:chExt cx="5630238" cy="369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236DD1-3DC0-CCDF-F158-E9DF1AFFFEF0}"/>
                </a:ext>
              </a:extLst>
            </p:cNvPr>
            <p:cNvSpPr txBox="1"/>
            <p:nvPr/>
          </p:nvSpPr>
          <p:spPr>
            <a:xfrm>
              <a:off x="6955605" y="5229546"/>
              <a:ext cx="3174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Actor-critic type policy gradient!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DA991BF-B71D-BD36-2171-7FAA6E0F314A}"/>
                </a:ext>
              </a:extLst>
            </p:cNvPr>
            <p:cNvCxnSpPr/>
            <p:nvPr/>
          </p:nvCxnSpPr>
          <p:spPr>
            <a:xfrm>
              <a:off x="4500081" y="5229546"/>
              <a:ext cx="3236359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E55E5AC-D67A-1364-3B98-D7B479425D2E}"/>
              </a:ext>
            </a:extLst>
          </p:cNvPr>
          <p:cNvSpPr/>
          <p:nvPr/>
        </p:nvSpPr>
        <p:spPr>
          <a:xfrm>
            <a:off x="8979613" y="2219218"/>
            <a:ext cx="2693101" cy="283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13C4-886E-2426-04E5-51E5BBC2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Environment: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BD2A-5791-4DA1-2406-60B71BA23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well-defined reinforcement learning setting</a:t>
            </a:r>
          </a:p>
          <a:p>
            <a:r>
              <a:rPr lang="en-US" dirty="0"/>
              <a:t>Challenges?</a:t>
            </a:r>
          </a:p>
          <a:p>
            <a:pPr lvl="1"/>
            <a:r>
              <a:rPr lang="en-US" dirty="0"/>
              <a:t>Huge state space! </a:t>
            </a:r>
          </a:p>
          <a:p>
            <a:pPr lvl="1"/>
            <a:r>
              <a:rPr lang="en-US" dirty="0"/>
              <a:t>Almost impossible to encounter every state</a:t>
            </a:r>
          </a:p>
          <a:p>
            <a:r>
              <a:rPr lang="en-US" dirty="0"/>
              <a:t>Solutions?</a:t>
            </a:r>
          </a:p>
          <a:p>
            <a:pPr lvl="1"/>
            <a:r>
              <a:rPr lang="en-US" dirty="0"/>
              <a:t>Approximation methods for generalization!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4C4FC-F9DB-FA39-9344-CFB9792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12193-C116-BC18-793F-E0B47093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42360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5289D4-8069-0A55-7A22-FC39AB5F490A}"/>
              </a:ext>
            </a:extLst>
          </p:cNvPr>
          <p:cNvSpPr txBox="1"/>
          <p:nvPr/>
        </p:nvSpPr>
        <p:spPr>
          <a:xfrm>
            <a:off x="8205939" y="4221271"/>
            <a:ext cx="3782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We might have to change our mindset about “optimal action”, which is not necessarily a single action!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9A196-211A-D748-69C6-3019687C1802}"/>
              </a:ext>
            </a:extLst>
          </p:cNvPr>
          <p:cNvGrpSpPr/>
          <p:nvPr/>
        </p:nvGrpSpPr>
        <p:grpSpPr>
          <a:xfrm>
            <a:off x="519286" y="2968668"/>
            <a:ext cx="2988002" cy="707886"/>
            <a:chOff x="519286" y="2968668"/>
            <a:chExt cx="2988002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605680-C620-2499-2767-B409E48DB1B1}"/>
                </a:ext>
              </a:extLst>
            </p:cNvPr>
            <p:cNvSpPr txBox="1"/>
            <p:nvPr/>
          </p:nvSpPr>
          <p:spPr>
            <a:xfrm>
              <a:off x="519286" y="2968668"/>
              <a:ext cx="2680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</a:rPr>
                <a:t>Essential our action becomes a distribution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C29218B-73C6-9B57-DFFE-43B855E39296}"/>
                </a:ext>
              </a:extLst>
            </p:cNvPr>
            <p:cNvCxnSpPr/>
            <p:nvPr/>
          </p:nvCxnSpPr>
          <p:spPr>
            <a:xfrm>
              <a:off x="2906038" y="3322611"/>
              <a:ext cx="60125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680C0-1AD1-D8F5-6711-EACBAC6C6BEF}"/>
              </a:ext>
            </a:extLst>
          </p:cNvPr>
          <p:cNvSpPr txBox="1"/>
          <p:nvPr/>
        </p:nvSpPr>
        <p:spPr>
          <a:xfrm>
            <a:off x="7377830" y="5085567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policy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55BE5-36D8-A3C8-F4B8-CE9822AFDD62}"/>
              </a:ext>
            </a:extLst>
          </p:cNvPr>
          <p:cNvSpPr txBox="1"/>
          <p:nvPr/>
        </p:nvSpPr>
        <p:spPr>
          <a:xfrm>
            <a:off x="2342368" y="5586607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value network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98BDB-BBB3-6005-423D-2929A8B4C9E3}"/>
              </a:ext>
            </a:extLst>
          </p:cNvPr>
          <p:cNvSpPr txBox="1"/>
          <p:nvPr/>
        </p:nvSpPr>
        <p:spPr>
          <a:xfrm>
            <a:off x="5273458" y="2830882"/>
            <a:ext cx="254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TD error as our training signal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1A7DDD-E5F5-AEE8-B57A-39B129F38BDD}"/>
              </a:ext>
            </a:extLst>
          </p:cNvPr>
          <p:cNvGrpSpPr/>
          <p:nvPr/>
        </p:nvGrpSpPr>
        <p:grpSpPr>
          <a:xfrm>
            <a:off x="6463430" y="5373666"/>
            <a:ext cx="4434214" cy="455902"/>
            <a:chOff x="6463430" y="5373666"/>
            <a:chExt cx="4434214" cy="45590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0CF3C7-FE69-29D7-964C-2FC0F0D56D7B}"/>
                </a:ext>
              </a:extLst>
            </p:cNvPr>
            <p:cNvSpPr txBox="1"/>
            <p:nvPr/>
          </p:nvSpPr>
          <p:spPr>
            <a:xfrm>
              <a:off x="6463430" y="5460236"/>
              <a:ext cx="4434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Policy gradient with advantage function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F6DC6F2-F89D-2336-F7B4-01298AD1DC6D}"/>
                </a:ext>
              </a:extLst>
            </p:cNvPr>
            <p:cNvCxnSpPr/>
            <p:nvPr/>
          </p:nvCxnSpPr>
          <p:spPr>
            <a:xfrm>
              <a:off x="6613742" y="5373666"/>
              <a:ext cx="356991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0FECA4-E53B-7402-F1A2-D2CEB242FEC5}"/>
              </a:ext>
            </a:extLst>
          </p:cNvPr>
          <p:cNvGrpSpPr/>
          <p:nvPr/>
        </p:nvGrpSpPr>
        <p:grpSpPr>
          <a:xfrm>
            <a:off x="5279721" y="3917080"/>
            <a:ext cx="1985376" cy="1543156"/>
            <a:chOff x="5279721" y="3917080"/>
            <a:chExt cx="1985376" cy="15431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F063B1-EF38-F8B9-268F-7B6EDC3BF8B8}"/>
                </a:ext>
              </a:extLst>
            </p:cNvPr>
            <p:cNvSpPr/>
            <p:nvPr/>
          </p:nvSpPr>
          <p:spPr>
            <a:xfrm>
              <a:off x="6096000" y="4609578"/>
              <a:ext cx="956153" cy="85065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98BAF8-9376-BAAC-F71D-F590AFCCD6CE}"/>
                </a:ext>
              </a:extLst>
            </p:cNvPr>
            <p:cNvSpPr txBox="1"/>
            <p:nvPr/>
          </p:nvSpPr>
          <p:spPr>
            <a:xfrm>
              <a:off x="5279721" y="3917080"/>
              <a:ext cx="1985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randomly sampled from replay buffer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E27A5A-8641-0929-0372-9C4DF9315113}"/>
              </a:ext>
            </a:extLst>
          </p:cNvPr>
          <p:cNvSpPr txBox="1"/>
          <p:nvPr/>
        </p:nvSpPr>
        <p:spPr>
          <a:xfrm>
            <a:off x="3678477" y="2467627"/>
            <a:ext cx="241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Keep the momentum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7BFE-F2B0-C36F-AE33-EF6F78E2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with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D41B-78F5-3D94-109A-B761B2DAB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DeepMind chose Q-learning on top of deep neural networks</a:t>
            </a:r>
          </a:p>
          <a:p>
            <a:endParaRPr lang="en-US" sz="44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CDA74-241A-D581-ADC9-E7018289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75" y="2395728"/>
            <a:ext cx="6835650" cy="50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1802B-30F4-B9E9-737E-854399C9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020" y="3213868"/>
            <a:ext cx="5721096" cy="3352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AC9FF-001B-F991-C1E4-265BD9DA9A51}"/>
                  </a:ext>
                </a:extLst>
              </p:cNvPr>
              <p:cNvSpPr txBox="1"/>
              <p:nvPr/>
            </p:nvSpPr>
            <p:spPr>
              <a:xfrm>
                <a:off x="1170432" y="4575925"/>
                <a:ext cx="21214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Input: 210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160 color video at 60 Hz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AC9FF-001B-F991-C1E4-265BD9DA9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432" y="4575925"/>
                <a:ext cx="2121408" cy="646331"/>
              </a:xfrm>
              <a:prstGeom prst="rect">
                <a:avLst/>
              </a:prstGeom>
              <a:blipFill>
                <a:blip r:embed="rId4"/>
                <a:stretch>
                  <a:fillRect l="-2381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BE1F54B-9D71-FC25-6F4D-E38CA3B4C326}"/>
              </a:ext>
            </a:extLst>
          </p:cNvPr>
          <p:cNvSpPr txBox="1"/>
          <p:nvPr/>
        </p:nvSpPr>
        <p:spPr>
          <a:xfrm>
            <a:off x="2008632" y="2925400"/>
            <a:ext cx="312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encoder: convolutional neural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B0A3C-6F7D-7A99-93CE-76ECA883C1FD}"/>
              </a:ext>
            </a:extLst>
          </p:cNvPr>
          <p:cNvSpPr txBox="1"/>
          <p:nvPr/>
        </p:nvSpPr>
        <p:spPr>
          <a:xfrm>
            <a:off x="8205216" y="2956930"/>
            <a:ext cx="312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 network: multilayer perceptron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73676-E9D9-2AE3-14A8-F14980600E09}"/>
              </a:ext>
            </a:extLst>
          </p:cNvPr>
          <p:cNvSpPr txBox="1"/>
          <p:nvPr/>
        </p:nvSpPr>
        <p:spPr>
          <a:xfrm>
            <a:off x="8357616" y="5900991"/>
            <a:ext cx="281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actions to be evaluated by the Q-function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8A6A1-2DDB-8A09-61AB-A8D2A176DC62}"/>
                  </a:ext>
                </a:extLst>
              </p:cNvPr>
              <p:cNvSpPr txBox="1"/>
              <p:nvPr/>
            </p:nvSpPr>
            <p:spPr>
              <a:xfrm>
                <a:off x="1018032" y="5962483"/>
                <a:ext cx="2919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for exploration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8A6A1-2DDB-8A09-61AB-A8D2A176D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32" y="5962483"/>
                <a:ext cx="2919984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B04AA09-D226-D377-37E4-53860D1FA7A2}"/>
              </a:ext>
            </a:extLst>
          </p:cNvPr>
          <p:cNvSpPr txBox="1"/>
          <p:nvPr/>
        </p:nvSpPr>
        <p:spPr>
          <a:xfrm>
            <a:off x="4169664" y="6447957"/>
            <a:ext cx="484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for neural network estimation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AC87E5-4472-0676-6FA7-E6B5DD56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6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8BCBAB4-D958-5CBC-2FDE-72A7F83E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5983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7BFE-F2B0-C36F-AE33-EF6F78E2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with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C0D41B-78F5-3D94-109A-B761B2DAB7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DeepMind chose Q-learning on top of deep neural networks</a:t>
                </a:r>
              </a:p>
              <a:p>
                <a:endParaRPr lang="en-US" sz="4400" dirty="0"/>
              </a:p>
              <a:p>
                <a:pPr lvl="1"/>
                <a:r>
                  <a:rPr lang="en-US" dirty="0"/>
                  <a:t>Experience replay: periodically revisit historical state-action pairs</a:t>
                </a:r>
              </a:p>
              <a:p>
                <a:pPr lvl="2"/>
                <a:r>
                  <a:rPr lang="en-US" dirty="0"/>
                  <a:t>A random batch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Q-function update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r>
                  <a:rPr lang="en-US" dirty="0"/>
                  <a:t>Benefits</a:t>
                </a:r>
              </a:p>
              <a:p>
                <a:pPr lvl="3"/>
                <a:r>
                  <a:rPr lang="en-US" dirty="0"/>
                  <a:t>Remove correlations in the observation sequence </a:t>
                </a:r>
              </a:p>
              <a:p>
                <a:pPr lvl="3"/>
                <a:r>
                  <a:rPr lang="en-US" dirty="0"/>
                  <a:t>Smooth over changes in the data distribution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C0D41B-78F5-3D94-109A-B761B2DAB7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8BCDA74-241A-D581-ADC9-E7018289C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75" y="2395728"/>
            <a:ext cx="6835650" cy="50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92BCD-FE13-E0BF-A545-92FC8D38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652" y="3865138"/>
            <a:ext cx="5800344" cy="78206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EC1A0-CCBA-815B-056C-DB7BD9B1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7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CCC0C8-FBFD-8992-73B7-328270C9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5371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with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7F4A-CB07-029F-4A9B-C90E9E16E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DeepMind chose Q-learning on top of deep neural networks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D2F8D-D078-4F1E-022C-6CA13323B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2767775"/>
            <a:ext cx="4090815" cy="2855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83C78-16F1-286E-9AF0-5564DA8B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168" y="2767774"/>
            <a:ext cx="4090815" cy="2855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FF423-A0D8-6F50-5A91-6597BB0BC6ED}"/>
              </a:ext>
            </a:extLst>
          </p:cNvPr>
          <p:cNvSpPr txBox="1"/>
          <p:nvPr/>
        </p:nvSpPr>
        <p:spPr>
          <a:xfrm>
            <a:off x="3995928" y="5908215"/>
            <a:ext cx="36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Invaders after 520k frames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21114-703E-AA57-3C9D-8B3370CC6886}"/>
              </a:ext>
            </a:extLst>
          </p:cNvPr>
          <p:cNvSpPr txBox="1"/>
          <p:nvPr/>
        </p:nvSpPr>
        <p:spPr>
          <a:xfrm>
            <a:off x="2831592" y="2398442"/>
            <a:ext cx="131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0C27-7C10-DECE-0772-C6806E9EDA63}"/>
              </a:ext>
            </a:extLst>
          </p:cNvPr>
          <p:cNvSpPr txBox="1"/>
          <p:nvPr/>
        </p:nvSpPr>
        <p:spPr>
          <a:xfrm>
            <a:off x="7693350" y="2402505"/>
            <a:ext cx="153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Validation set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263930-4F51-F813-2EEF-2D36671F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8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C6162EF-9812-40A9-963F-B0E2FE27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339662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B416C-7F79-F5C6-8C46-53A08D77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67248" y="664256"/>
            <a:ext cx="552948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441C75-5BD4-B3E5-CE56-AA09884C8047}"/>
              </a:ext>
            </a:extLst>
          </p:cNvPr>
          <p:cNvGrpSpPr/>
          <p:nvPr/>
        </p:nvGrpSpPr>
        <p:grpSpPr>
          <a:xfrm>
            <a:off x="576071" y="4544568"/>
            <a:ext cx="2026920" cy="923330"/>
            <a:chOff x="576071" y="4544568"/>
            <a:chExt cx="2026920" cy="9233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C2FE91-8425-5726-E6D9-3FC365DC46C1}"/>
                </a:ext>
              </a:extLst>
            </p:cNvPr>
            <p:cNvSpPr txBox="1"/>
            <p:nvPr/>
          </p:nvSpPr>
          <p:spPr>
            <a:xfrm>
              <a:off x="576071" y="4544568"/>
              <a:ext cx="1920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Linear approximation based RL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E331FA3-BFAE-9EBD-8226-16297A37962F}"/>
                </a:ext>
              </a:extLst>
            </p:cNvPr>
            <p:cNvCxnSpPr/>
            <p:nvPr/>
          </p:nvCxnSpPr>
          <p:spPr>
            <a:xfrm>
              <a:off x="2176272" y="4946904"/>
              <a:ext cx="4267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EA068B-93DF-B3BC-5EC8-3AC84D3800EE}"/>
              </a:ext>
            </a:extLst>
          </p:cNvPr>
          <p:cNvGrpSpPr/>
          <p:nvPr/>
        </p:nvGrpSpPr>
        <p:grpSpPr>
          <a:xfrm>
            <a:off x="4489704" y="2894647"/>
            <a:ext cx="2441448" cy="406337"/>
            <a:chOff x="4489704" y="2894647"/>
            <a:chExt cx="2441448" cy="40633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7AFFA75-CEC3-8420-CF2B-609760F9757A}"/>
                </a:ext>
              </a:extLst>
            </p:cNvPr>
            <p:cNvCxnSpPr/>
            <p:nvPr/>
          </p:nvCxnSpPr>
          <p:spPr>
            <a:xfrm flipH="1">
              <a:off x="4489704" y="3300984"/>
              <a:ext cx="2011680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A00320-D755-8175-CF2F-E7545B4C625C}"/>
                </a:ext>
              </a:extLst>
            </p:cNvPr>
            <p:cNvSpPr txBox="1"/>
            <p:nvPr/>
          </p:nvSpPr>
          <p:spPr>
            <a:xfrm>
              <a:off x="4489704" y="2894647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Outperform human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324EDA-A930-44DA-28C8-D5BB7E76409B}"/>
              </a:ext>
            </a:extLst>
          </p:cNvPr>
          <p:cNvGrpSpPr/>
          <p:nvPr/>
        </p:nvGrpSpPr>
        <p:grpSpPr>
          <a:xfrm>
            <a:off x="6473952" y="2896909"/>
            <a:ext cx="2441448" cy="404075"/>
            <a:chOff x="6473952" y="2896909"/>
            <a:chExt cx="2441448" cy="40407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F4D230F-D2D4-24CE-7A16-C5975D403251}"/>
                </a:ext>
              </a:extLst>
            </p:cNvPr>
            <p:cNvCxnSpPr/>
            <p:nvPr/>
          </p:nvCxnSpPr>
          <p:spPr>
            <a:xfrm flipH="1">
              <a:off x="6492240" y="3300984"/>
              <a:ext cx="20116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63E748-D52F-42AF-1DD1-4AA36E2B4F5A}"/>
                </a:ext>
              </a:extLst>
            </p:cNvPr>
            <p:cNvSpPr txBox="1"/>
            <p:nvPr/>
          </p:nvSpPr>
          <p:spPr>
            <a:xfrm>
              <a:off x="6473952" y="2896909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Underperform human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BFDF93-A3E0-2FF2-1218-B1944F9878E6}"/>
              </a:ext>
            </a:extLst>
          </p:cNvPr>
          <p:cNvGrpSpPr/>
          <p:nvPr/>
        </p:nvGrpSpPr>
        <p:grpSpPr>
          <a:xfrm>
            <a:off x="54863" y="1545338"/>
            <a:ext cx="3145537" cy="1533975"/>
            <a:chOff x="54863" y="1545338"/>
            <a:chExt cx="3145537" cy="15339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B9E51-07EF-0B80-5A8D-9E2FB1A6EED9}"/>
                </a:ext>
              </a:extLst>
            </p:cNvPr>
            <p:cNvSpPr txBox="1"/>
            <p:nvPr/>
          </p:nvSpPr>
          <p:spPr>
            <a:xfrm>
              <a:off x="54863" y="1928677"/>
              <a:ext cx="2871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Beat human with a large margin: more than 10x!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91DD11-AC73-33E4-F987-A4E5039C5898}"/>
                </a:ext>
              </a:extLst>
            </p:cNvPr>
            <p:cNvSpPr/>
            <p:nvPr/>
          </p:nvSpPr>
          <p:spPr>
            <a:xfrm>
              <a:off x="2505456" y="1545338"/>
              <a:ext cx="694944" cy="153397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9CD4D-F69F-FA6C-EE2E-4B2B8466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F9D181-69FC-E6A5-EB6D-2B092457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RL2022</a:t>
            </a:r>
          </a:p>
        </p:txBody>
      </p:sp>
    </p:spTree>
    <p:extLst>
      <p:ext uri="{BB962C8B-B14F-4D97-AF65-F5344CB8AC3E}">
        <p14:creationId xmlns:p14="http://schemas.microsoft.com/office/powerpoint/2010/main" val="41976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1505</Words>
  <Application>Microsoft Macintosh PowerPoint</Application>
  <PresentationFormat>Widescreen</PresentationFormat>
  <Paragraphs>315</Paragraphs>
  <Slides>62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Office Theme</vt:lpstr>
      <vt:lpstr>Deep Reinforcement Learning</vt:lpstr>
      <vt:lpstr>Outline</vt:lpstr>
      <vt:lpstr>PowerPoint Presentation</vt:lpstr>
      <vt:lpstr>Environment: Atari games</vt:lpstr>
      <vt:lpstr>Environment: Atari games</vt:lpstr>
      <vt:lpstr>RL with approximation</vt:lpstr>
      <vt:lpstr>RL with approximation</vt:lpstr>
      <vt:lpstr>RL with approximation</vt:lpstr>
      <vt:lpstr>Reach the level of human players</vt:lpstr>
      <vt:lpstr>Reach the level of human players</vt:lpstr>
      <vt:lpstr>Reach the level of human players</vt:lpstr>
      <vt:lpstr>Reach the level of human players</vt:lpstr>
      <vt:lpstr>PowerPoint Presentation</vt:lpstr>
      <vt:lpstr>Reinforcement learning for Go game</vt:lpstr>
      <vt:lpstr>Let’s use the same receipt for Go game</vt:lpstr>
      <vt:lpstr>Supervised policy learning</vt:lpstr>
      <vt:lpstr>Supervised policy learning</vt:lpstr>
      <vt:lpstr>Reinforcement learning policy</vt:lpstr>
      <vt:lpstr>Monte Carlo tree search</vt:lpstr>
      <vt:lpstr>Monte Carlo tree search</vt:lpstr>
      <vt:lpstr>Monte Carlo tree search</vt:lpstr>
      <vt:lpstr>Self-play in AlphaGo</vt:lpstr>
      <vt:lpstr>Self-play in AlphaGo</vt:lpstr>
      <vt:lpstr>Self-play in AlphaGo</vt:lpstr>
      <vt:lpstr>Self-play in AlphaGo</vt:lpstr>
      <vt:lpstr>Self-play in AlphaGo</vt:lpstr>
      <vt:lpstr>AlphaGo beats top human players</vt:lpstr>
      <vt:lpstr>AlphaGo beats top human players</vt:lpstr>
      <vt:lpstr>PowerPoint Presentation</vt:lpstr>
      <vt:lpstr>AlphaGo zero: the next level of self-play</vt:lpstr>
      <vt:lpstr>AlphaGo zero</vt:lpstr>
      <vt:lpstr>Monte Carlo tree search in AlphaGo Zero</vt:lpstr>
      <vt:lpstr>Monte Carlo tree search in AlphaGo Zero</vt:lpstr>
      <vt:lpstr>AlphaGo zero</vt:lpstr>
      <vt:lpstr>AlphaGo zero</vt:lpstr>
      <vt:lpstr>AlphaGo zero</vt:lpstr>
      <vt:lpstr>AlphaGo zero</vt:lpstr>
      <vt:lpstr>Recap: RL with approximation</vt:lpstr>
      <vt:lpstr>Recap: self-play in AlphaGo</vt:lpstr>
      <vt:lpstr>Recap: Monte Carlo tree search in AlphaGo Zero</vt:lpstr>
      <vt:lpstr>Recap: AlphaGo zero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Reinforcement Learning</dc:title>
  <dc:creator>Wang, Hongning (hw5x)</dc:creator>
  <cp:lastModifiedBy>Wang, Hongning (hw5x)</cp:lastModifiedBy>
  <cp:revision>13</cp:revision>
  <dcterms:created xsi:type="dcterms:W3CDTF">2022-08-22T15:45:09Z</dcterms:created>
  <dcterms:modified xsi:type="dcterms:W3CDTF">2022-12-06T18:37:41Z</dcterms:modified>
</cp:coreProperties>
</file>